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3" r:id="rId2"/>
    <p:sldMasterId id="2147483688" r:id="rId3"/>
  </p:sldMasterIdLst>
  <p:notesMasterIdLst>
    <p:notesMasterId r:id="rId30"/>
  </p:notesMasterIdLst>
  <p:handoutMasterIdLst>
    <p:handoutMasterId r:id="rId31"/>
  </p:handoutMasterIdLst>
  <p:sldIdLst>
    <p:sldId id="334" r:id="rId4"/>
    <p:sldId id="328" r:id="rId5"/>
    <p:sldId id="335" r:id="rId6"/>
    <p:sldId id="330" r:id="rId7"/>
    <p:sldId id="307" r:id="rId8"/>
    <p:sldId id="290" r:id="rId9"/>
    <p:sldId id="314" r:id="rId10"/>
    <p:sldId id="295" r:id="rId11"/>
    <p:sldId id="319" r:id="rId12"/>
    <p:sldId id="257" r:id="rId13"/>
    <p:sldId id="315" r:id="rId14"/>
    <p:sldId id="316" r:id="rId15"/>
    <p:sldId id="320" r:id="rId16"/>
    <p:sldId id="317" r:id="rId17"/>
    <p:sldId id="337" r:id="rId18"/>
    <p:sldId id="321" r:id="rId19"/>
    <p:sldId id="322" r:id="rId20"/>
    <p:sldId id="323" r:id="rId21"/>
    <p:sldId id="324" r:id="rId22"/>
    <p:sldId id="325" r:id="rId23"/>
    <p:sldId id="326" r:id="rId24"/>
    <p:sldId id="302" r:id="rId25"/>
    <p:sldId id="327" r:id="rId26"/>
    <p:sldId id="331" r:id="rId27"/>
    <p:sldId id="332" r:id="rId28"/>
    <p:sldId id="333" r:id="rId29"/>
  </p:sldIdLst>
  <p:sldSz cx="9144000" cy="6858000" type="screen4x3"/>
  <p:notesSz cx="7010400" cy="9296400"/>
  <p:defaultText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569"/>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rgbClr val="000000"/>
        </a:fontRef>
        <a:schemeClr val="lt1"/>
      </a:tcTxStyle>
      <a:tcStyle>
        <a:tcBdr/>
        <a:fill>
          <a:solidFill>
            <a:schemeClr val="accent1"/>
          </a:solidFill>
        </a:fill>
      </a:tcStyle>
    </a:lastCol>
    <a:firstCol>
      <a:tcTxStyle b="on">
        <a:fontRef idx="minor">
          <a:srgbClr val="000000"/>
        </a:fontRef>
        <a:schemeClr val="lt1"/>
      </a:tcTxStyle>
      <a:tcStyle>
        <a:tcBdr/>
        <a:fill>
          <a:solidFill>
            <a:schemeClr val="accent1"/>
          </a:solidFill>
        </a:fill>
      </a:tcStyle>
    </a:firstCol>
    <a:lastRow>
      <a:tcTxStyle b="on">
        <a:fontRef idx="minor">
          <a:srgbClr val="000000"/>
        </a:fontRef>
        <a:schemeClr val="lt1"/>
      </a:tcTxStyle>
      <a:tcStyle>
        <a:tcBdr>
          <a:top>
            <a:ln w="38100" cmpd="sng">
              <a:solidFill>
                <a:schemeClr val="lt1"/>
              </a:solidFill>
            </a:ln>
          </a:top>
        </a:tcBdr>
        <a:fill>
          <a:solidFill>
            <a:schemeClr val="accent1"/>
          </a:solidFill>
        </a:fill>
      </a:tcStyle>
    </a:lastRow>
    <a:firstRow>
      <a:tcTxStyle b="on">
        <a:fontRef idx="minor">
          <a:srgbClr val="000000"/>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rgbClr val="00000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srgbClr val="000000"/>
        </a:fontRef>
        <a:schemeClr val="lt1"/>
      </a:tcTxStyle>
      <a:tcStyle>
        <a:tcBdr/>
        <a:fill>
          <a:solidFill>
            <a:schemeClr val="accent2"/>
          </a:solidFill>
        </a:fill>
      </a:tcStyle>
    </a:lastCol>
    <a:firstCol>
      <a:tcTxStyle b="on">
        <a:fontRef idx="minor">
          <a:srgbClr val="000000"/>
        </a:fontRef>
        <a:schemeClr val="lt1"/>
      </a:tcTxStyle>
      <a:tcStyle>
        <a:tcBdr/>
        <a:fill>
          <a:solidFill>
            <a:schemeClr val="accent2"/>
          </a:solidFill>
        </a:fill>
      </a:tcStyle>
    </a:firstCol>
    <a:lastRow>
      <a:tcTxStyle b="on">
        <a:fontRef idx="minor">
          <a:srgbClr val="000000"/>
        </a:fontRef>
        <a:schemeClr val="lt1"/>
      </a:tcTxStyle>
      <a:tcStyle>
        <a:tcBdr>
          <a:top>
            <a:ln w="38100" cmpd="sng">
              <a:solidFill>
                <a:schemeClr val="lt1"/>
              </a:solidFill>
            </a:ln>
          </a:top>
        </a:tcBdr>
        <a:fill>
          <a:solidFill>
            <a:schemeClr val="accent2"/>
          </a:solidFill>
        </a:fill>
      </a:tcStyle>
    </a:lastRow>
    <a:firstRow>
      <a:tcTxStyle b="on">
        <a:fontRef idx="minor">
          <a:srgbClr val="000000"/>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srgbClr val="000000"/>
        </a:fontRef>
        <a:schemeClr val="lt1"/>
      </a:tcTxStyle>
      <a:tcStyle>
        <a:tcBdr/>
        <a:fill>
          <a:solidFill>
            <a:schemeClr val="accent3"/>
          </a:solidFill>
        </a:fill>
      </a:tcStyle>
    </a:lastCol>
    <a:firstCol>
      <a:tcTxStyle b="on">
        <a:fontRef idx="minor">
          <a:srgbClr val="000000"/>
        </a:fontRef>
        <a:schemeClr val="lt1"/>
      </a:tcTxStyle>
      <a:tcStyle>
        <a:tcBdr/>
        <a:fill>
          <a:solidFill>
            <a:schemeClr val="accent3"/>
          </a:solidFill>
        </a:fill>
      </a:tcStyle>
    </a:firstCol>
    <a:lastRow>
      <a:tcTxStyle b="on">
        <a:fontRef idx="minor">
          <a:srgbClr val="000000"/>
        </a:fontRef>
        <a:schemeClr val="lt1"/>
      </a:tcTxStyle>
      <a:tcStyle>
        <a:tcBdr>
          <a:top>
            <a:ln w="38100" cmpd="sng">
              <a:solidFill>
                <a:schemeClr val="lt1"/>
              </a:solidFill>
            </a:ln>
          </a:top>
        </a:tcBdr>
        <a:fill>
          <a:solidFill>
            <a:schemeClr val="accent3"/>
          </a:solidFill>
        </a:fill>
      </a:tcStyle>
    </a:lastRow>
    <a:firstRow>
      <a:tcTxStyle b="on">
        <a:fontRef idx="minor">
          <a:srgbClr val="000000"/>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2" autoAdjust="0"/>
    <p:restoredTop sz="89386" autoAdjust="0"/>
  </p:normalViewPr>
  <p:slideViewPr>
    <p:cSldViewPr>
      <p:cViewPr varScale="1">
        <p:scale>
          <a:sx n="102" d="100"/>
          <a:sy n="102" d="100"/>
        </p:scale>
        <p:origin x="-180"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0" d="100"/>
          <a:sy n="50" d="100"/>
        </p:scale>
        <p:origin x="-2683" y="-91"/>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186" tIns="46093" rIns="92186" bIns="46093" rtlCol="0"/>
          <a:lstStyle>
            <a:lvl1pPr algn="l">
              <a:defRPr sz="1100">
                <a:uFillTx/>
              </a:defRPr>
            </a:lvl1pPr>
          </a:lstStyle>
          <a:p>
            <a:endParaRPr lang="en-US" dirty="0">
              <a:uFillTx/>
            </a:endParaRPr>
          </a:p>
        </p:txBody>
      </p:sp>
      <p:sp>
        <p:nvSpPr>
          <p:cNvPr id="3" name="Date Placeholder 2"/>
          <p:cNvSpPr>
            <a:spLocks noGrp="1"/>
          </p:cNvSpPr>
          <p:nvPr>
            <p:ph type="dt" sz="quarter" idx="1"/>
          </p:nvPr>
        </p:nvSpPr>
        <p:spPr>
          <a:xfrm>
            <a:off x="3970939" y="0"/>
            <a:ext cx="3037840" cy="464820"/>
          </a:xfrm>
          <a:prstGeom prst="rect">
            <a:avLst/>
          </a:prstGeom>
        </p:spPr>
        <p:txBody>
          <a:bodyPr vert="horz" lIns="92186" tIns="46093" rIns="92186" bIns="46093" rtlCol="0"/>
          <a:lstStyle>
            <a:lvl1pPr algn="r">
              <a:defRPr sz="1100">
                <a:uFillTx/>
              </a:defRPr>
            </a:lvl1pPr>
          </a:lstStyle>
          <a:p>
            <a:fld id="{7CA3ED2D-DA4A-4CEB-81E0-1899835304A3}" type="datetimeFigureOut">
              <a:rPr lang="en-US" smtClean="0">
                <a:uFillTx/>
              </a:rPr>
              <a:pPr/>
              <a:t>11/10/2015</a:t>
            </a:fld>
            <a:endParaRPr lang="en-US" dirty="0">
              <a:uFillTx/>
            </a:endParaRPr>
          </a:p>
        </p:txBody>
      </p:sp>
      <p:sp>
        <p:nvSpPr>
          <p:cNvPr id="4" name="Footer Placeholder 3"/>
          <p:cNvSpPr>
            <a:spLocks noGrp="1"/>
          </p:cNvSpPr>
          <p:nvPr>
            <p:ph type="ftr" sz="quarter" idx="2"/>
          </p:nvPr>
        </p:nvSpPr>
        <p:spPr>
          <a:xfrm>
            <a:off x="0" y="8829969"/>
            <a:ext cx="3037840" cy="464820"/>
          </a:xfrm>
          <a:prstGeom prst="rect">
            <a:avLst/>
          </a:prstGeom>
        </p:spPr>
        <p:txBody>
          <a:bodyPr vert="horz" lIns="92186" tIns="46093" rIns="92186" bIns="46093" rtlCol="0" anchor="b"/>
          <a:lstStyle>
            <a:lvl1pPr algn="l">
              <a:defRPr sz="1100">
                <a:uFillTx/>
              </a:defRPr>
            </a:lvl1pPr>
          </a:lstStyle>
          <a:p>
            <a:endParaRPr lang="en-US" dirty="0">
              <a:uFillTx/>
            </a:endParaRPr>
          </a:p>
        </p:txBody>
      </p:sp>
      <p:sp>
        <p:nvSpPr>
          <p:cNvPr id="5" name="Slide Number Placeholder 4"/>
          <p:cNvSpPr>
            <a:spLocks noGrp="1"/>
          </p:cNvSpPr>
          <p:nvPr>
            <p:ph type="sldNum" sz="quarter" idx="3"/>
          </p:nvPr>
        </p:nvSpPr>
        <p:spPr>
          <a:xfrm>
            <a:off x="3970939" y="8829969"/>
            <a:ext cx="3037840" cy="464820"/>
          </a:xfrm>
          <a:prstGeom prst="rect">
            <a:avLst/>
          </a:prstGeom>
        </p:spPr>
        <p:txBody>
          <a:bodyPr vert="horz" lIns="92186" tIns="46093" rIns="92186" bIns="46093" rtlCol="0" anchor="b"/>
          <a:lstStyle>
            <a:lvl1pPr algn="r">
              <a:defRPr sz="1100">
                <a:uFillTx/>
              </a:defRPr>
            </a:lvl1pPr>
          </a:lstStyle>
          <a:p>
            <a:fld id="{23007CD6-C5A1-4052-91DB-8D3EA1B3762C}" type="slidenum">
              <a:rPr lang="en-US" smtClean="0">
                <a:uFillTx/>
              </a:rPr>
              <a:pPr/>
              <a:t>‹#›</a:t>
            </a:fld>
            <a:endParaRPr lang="en-US" dirty="0">
              <a:uFillTx/>
            </a:endParaRPr>
          </a:p>
        </p:txBody>
      </p:sp>
    </p:spTree>
    <p:extLst>
      <p:ext uri="{BB962C8B-B14F-4D97-AF65-F5344CB8AC3E}">
        <p14:creationId xmlns:p14="http://schemas.microsoft.com/office/powerpoint/2010/main" val="26667301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186" tIns="46093" rIns="92186" bIns="46093" rtlCol="0"/>
          <a:lstStyle>
            <a:lvl1pPr algn="l">
              <a:defRPr sz="1100">
                <a:uFillTx/>
              </a:defRPr>
            </a:lvl1pPr>
          </a:lstStyle>
          <a:p>
            <a:endParaRPr lang="en-US" dirty="0">
              <a:uFillTx/>
            </a:endParaRPr>
          </a:p>
        </p:txBody>
      </p:sp>
      <p:sp>
        <p:nvSpPr>
          <p:cNvPr id="3" name="Date Placeholder 2"/>
          <p:cNvSpPr>
            <a:spLocks noGrp="1"/>
          </p:cNvSpPr>
          <p:nvPr>
            <p:ph type="dt" idx="1"/>
          </p:nvPr>
        </p:nvSpPr>
        <p:spPr>
          <a:xfrm>
            <a:off x="3970939" y="0"/>
            <a:ext cx="3037840" cy="464820"/>
          </a:xfrm>
          <a:prstGeom prst="rect">
            <a:avLst/>
          </a:prstGeom>
        </p:spPr>
        <p:txBody>
          <a:bodyPr vert="horz" lIns="92186" tIns="46093" rIns="92186" bIns="46093" rtlCol="0"/>
          <a:lstStyle>
            <a:lvl1pPr algn="r">
              <a:defRPr sz="1100">
                <a:uFillTx/>
              </a:defRPr>
            </a:lvl1pPr>
          </a:lstStyle>
          <a:p>
            <a:fld id="{2B6F6618-40BB-4701-A420-A51CB52A76EF}" type="datetimeFigureOut">
              <a:rPr lang="en-US" smtClean="0">
                <a:uFillTx/>
              </a:rPr>
              <a:pPr/>
              <a:t>11/10/2015</a:t>
            </a:fld>
            <a:endParaRPr lang="en-US" dirty="0">
              <a:uFillTx/>
            </a:endParaRPr>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srgbClr val="000000"/>
            </a:solidFill>
          </a:ln>
        </p:spPr>
        <p:txBody>
          <a:bodyPr vert="horz" lIns="92186" tIns="46093" rIns="92186" bIns="46093" rtlCol="0" anchor="ctr"/>
          <a:lstStyle/>
          <a:p>
            <a:endParaRPr lang="en-US" dirty="0">
              <a:uFillTx/>
            </a:endParaRP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2186" tIns="46093" rIns="92186" bIns="46093" rtlCol="0">
            <a:normAutofit/>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6" name="Footer Placeholder 5"/>
          <p:cNvSpPr>
            <a:spLocks noGrp="1"/>
          </p:cNvSpPr>
          <p:nvPr>
            <p:ph type="ftr" sz="quarter" idx="4"/>
          </p:nvPr>
        </p:nvSpPr>
        <p:spPr>
          <a:xfrm>
            <a:off x="0" y="8829969"/>
            <a:ext cx="3037840" cy="464820"/>
          </a:xfrm>
          <a:prstGeom prst="rect">
            <a:avLst/>
          </a:prstGeom>
        </p:spPr>
        <p:txBody>
          <a:bodyPr vert="horz" lIns="92186" tIns="46093" rIns="92186" bIns="46093" rtlCol="0" anchor="b"/>
          <a:lstStyle>
            <a:lvl1pPr algn="l">
              <a:defRPr sz="1100">
                <a:uFillTx/>
              </a:defRPr>
            </a:lvl1pPr>
          </a:lstStyle>
          <a:p>
            <a:endParaRPr lang="en-US" dirty="0">
              <a:uFillTx/>
            </a:endParaRPr>
          </a:p>
        </p:txBody>
      </p:sp>
      <p:sp>
        <p:nvSpPr>
          <p:cNvPr id="7" name="Slide Number Placeholder 6"/>
          <p:cNvSpPr>
            <a:spLocks noGrp="1"/>
          </p:cNvSpPr>
          <p:nvPr>
            <p:ph type="sldNum" sz="quarter" idx="5"/>
          </p:nvPr>
        </p:nvSpPr>
        <p:spPr>
          <a:xfrm>
            <a:off x="3970939" y="8829969"/>
            <a:ext cx="3037840" cy="464820"/>
          </a:xfrm>
          <a:prstGeom prst="rect">
            <a:avLst/>
          </a:prstGeom>
        </p:spPr>
        <p:txBody>
          <a:bodyPr vert="horz" lIns="92186" tIns="46093" rIns="92186" bIns="46093" rtlCol="0" anchor="b"/>
          <a:lstStyle>
            <a:lvl1pPr algn="r">
              <a:defRPr sz="1100">
                <a:uFillTx/>
              </a:defRPr>
            </a:lvl1pPr>
          </a:lstStyle>
          <a:p>
            <a:fld id="{51FE37EE-E95C-4E27-8A9E-3B4EA5439DC6}" type="slidenum">
              <a:rPr lang="en-US" smtClean="0">
                <a:uFillTx/>
              </a:rPr>
              <a:pPr/>
              <a:t>‹#›</a:t>
            </a:fld>
            <a:endParaRPr lang="en-US" dirty="0">
              <a:uFillTx/>
            </a:endParaRPr>
          </a:p>
        </p:txBody>
      </p:sp>
    </p:spTree>
    <p:extLst>
      <p:ext uri="{BB962C8B-B14F-4D97-AF65-F5344CB8AC3E}">
        <p14:creationId xmlns:p14="http://schemas.microsoft.com/office/powerpoint/2010/main" val="308526206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uFillTx/>
        <a:latin typeface="+mn-lt"/>
        <a:ea typeface="+mn-ea"/>
        <a:cs typeface="+mn-cs"/>
      </a:defRPr>
    </a:lvl1pPr>
    <a:lvl2pPr marL="457200" algn="l" defTabSz="914400" rtl="0" eaLnBrk="1" latinLnBrk="0" hangingPunct="1">
      <a:defRPr sz="1200" kern="1200">
        <a:solidFill>
          <a:schemeClr val="tx1"/>
        </a:solidFill>
        <a:uFillTx/>
        <a:latin typeface="+mn-lt"/>
        <a:ea typeface="+mn-ea"/>
        <a:cs typeface="+mn-cs"/>
      </a:defRPr>
    </a:lvl2pPr>
    <a:lvl3pPr marL="914400" algn="l" defTabSz="914400" rtl="0" eaLnBrk="1" latinLnBrk="0" hangingPunct="1">
      <a:defRPr sz="1200" kern="1200">
        <a:solidFill>
          <a:schemeClr val="tx1"/>
        </a:solidFill>
        <a:uFillTx/>
        <a:latin typeface="+mn-lt"/>
        <a:ea typeface="+mn-ea"/>
        <a:cs typeface="+mn-cs"/>
      </a:defRPr>
    </a:lvl3pPr>
    <a:lvl4pPr marL="1371600" algn="l" defTabSz="914400" rtl="0" eaLnBrk="1" latinLnBrk="0" hangingPunct="1">
      <a:defRPr sz="1200" kern="1200">
        <a:solidFill>
          <a:schemeClr val="tx1"/>
        </a:solidFill>
        <a:uFillTx/>
        <a:latin typeface="+mn-lt"/>
        <a:ea typeface="+mn-ea"/>
        <a:cs typeface="+mn-cs"/>
      </a:defRPr>
    </a:lvl4pPr>
    <a:lvl5pPr marL="1828800" algn="l" defTabSz="914400" rtl="0" eaLnBrk="1" latinLnBrk="0" hangingPunct="1">
      <a:defRPr sz="1200" kern="1200">
        <a:solidFill>
          <a:schemeClr val="tx1"/>
        </a:solidFill>
        <a:uFillTx/>
        <a:latin typeface="+mn-lt"/>
        <a:ea typeface="+mn-ea"/>
        <a:cs typeface="+mn-cs"/>
      </a:defRPr>
    </a:lvl5pPr>
    <a:lvl6pPr marL="2286000" algn="l" defTabSz="914400" rtl="0" eaLnBrk="1" latinLnBrk="0" hangingPunct="1">
      <a:defRPr sz="1200" kern="1200">
        <a:solidFill>
          <a:schemeClr val="tx1"/>
        </a:solidFill>
        <a:uFillTx/>
        <a:latin typeface="+mn-lt"/>
        <a:ea typeface="+mn-ea"/>
        <a:cs typeface="+mn-cs"/>
      </a:defRPr>
    </a:lvl6pPr>
    <a:lvl7pPr marL="2743200" algn="l" defTabSz="914400" rtl="0" eaLnBrk="1" latinLnBrk="0" hangingPunct="1">
      <a:defRPr sz="1200" kern="1200">
        <a:solidFill>
          <a:schemeClr val="tx1"/>
        </a:solidFill>
        <a:uFillTx/>
        <a:latin typeface="+mn-lt"/>
        <a:ea typeface="+mn-ea"/>
        <a:cs typeface="+mn-cs"/>
      </a:defRPr>
    </a:lvl7pPr>
    <a:lvl8pPr marL="3200400" algn="l" defTabSz="914400" rtl="0" eaLnBrk="1" latinLnBrk="0" hangingPunct="1">
      <a:defRPr sz="1200" kern="1200">
        <a:solidFill>
          <a:schemeClr val="tx1"/>
        </a:solidFill>
        <a:uFillTx/>
        <a:latin typeface="+mn-lt"/>
        <a:ea typeface="+mn-ea"/>
        <a:cs typeface="+mn-cs"/>
      </a:defRPr>
    </a:lvl8pPr>
    <a:lvl9pPr marL="3657600" algn="l" defTabSz="914400" rtl="0" eaLnBrk="1" latinLnBrk="0" hangingPunct="1">
      <a:defRPr sz="1200" kern="1200">
        <a:solidFill>
          <a:schemeClr val="tx1"/>
        </a:solidFill>
        <a:uFillTx/>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5</a:t>
            </a:fld>
            <a:endParaRPr lang="en-US" dirty="0"/>
          </a:p>
        </p:txBody>
      </p:sp>
    </p:spTree>
    <p:extLst>
      <p:ext uri="{BB962C8B-B14F-4D97-AF65-F5344CB8AC3E}">
        <p14:creationId xmlns:p14="http://schemas.microsoft.com/office/powerpoint/2010/main" val="2359759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uFillTx/>
              </a:rPr>
              <a:t>.</a:t>
            </a: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14</a:t>
            </a:fld>
            <a:endParaRPr lang="en-US" dirty="0">
              <a:uFillTx/>
            </a:endParaRPr>
          </a:p>
        </p:txBody>
      </p:sp>
    </p:spTree>
    <p:extLst>
      <p:ext uri="{BB962C8B-B14F-4D97-AF65-F5344CB8AC3E}">
        <p14:creationId xmlns:p14="http://schemas.microsoft.com/office/powerpoint/2010/main" val="1353537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uFillTx/>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16</a:t>
            </a:fld>
            <a:endParaRPr lang="en-US" dirty="0">
              <a:uFillTx/>
            </a:endParaRPr>
          </a:p>
        </p:txBody>
      </p:sp>
    </p:spTree>
    <p:extLst>
      <p:ext uri="{BB962C8B-B14F-4D97-AF65-F5344CB8AC3E}">
        <p14:creationId xmlns:p14="http://schemas.microsoft.com/office/powerpoint/2010/main" val="1353537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uFillTx/>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17</a:t>
            </a:fld>
            <a:endParaRPr lang="en-US" dirty="0">
              <a:uFillTx/>
            </a:endParaRPr>
          </a:p>
        </p:txBody>
      </p:sp>
    </p:spTree>
    <p:extLst>
      <p:ext uri="{BB962C8B-B14F-4D97-AF65-F5344CB8AC3E}">
        <p14:creationId xmlns:p14="http://schemas.microsoft.com/office/powerpoint/2010/main" val="13535373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Combine Services</a:t>
            </a:r>
          </a:p>
          <a:p>
            <a:pPr marL="232905" indent="-232905">
              <a:buFont typeface="+mj-lt"/>
              <a:buAutoNum type="arabicPeriod"/>
            </a:pPr>
            <a:r>
              <a:rPr lang="en-US" dirty="0"/>
              <a:t>All personal care assistance services will be combined to a single service.  </a:t>
            </a:r>
          </a:p>
          <a:p>
            <a:pPr marL="232905" indent="-232905">
              <a:buFont typeface="+mj-lt"/>
              <a:buAutoNum type="arabicPeriod"/>
            </a:pPr>
            <a:r>
              <a:rPr lang="en-US" dirty="0"/>
              <a:t>All respite care except medical respite should be combined.  Medical respite should remain a separate service due to provider qualifications and duties</a:t>
            </a:r>
          </a:p>
          <a:p>
            <a:pPr marL="232905" indent="-232905">
              <a:buFont typeface="+mj-lt"/>
              <a:buAutoNum type="arabicPeriod"/>
            </a:pPr>
            <a:r>
              <a:rPr lang="en-US" dirty="0"/>
              <a:t>Medical Alert/Personal Emergency Response System services should be combined.  Installation should remain a separate service.</a:t>
            </a:r>
          </a:p>
          <a:p>
            <a:pPr marL="232905" indent="-232905">
              <a:buFont typeface="+mj-lt"/>
              <a:buAutoNum type="arabicPeriod"/>
            </a:pPr>
            <a:r>
              <a:rPr lang="en-US" dirty="0"/>
              <a:t>Health Maintenance/ Wellness monitoring should be combined.  </a:t>
            </a:r>
          </a:p>
          <a:p>
            <a:pPr marL="232905" indent="-232905">
              <a:buFont typeface="+mj-lt"/>
              <a:buAutoNum type="arabicPeriod"/>
            </a:pPr>
            <a:r>
              <a:rPr lang="en-US" dirty="0"/>
              <a:t>Assistive Services, Assistive Technology and Home Modification can be combined.</a:t>
            </a:r>
          </a:p>
          <a:p>
            <a:endParaRPr lang="en-US" baseline="0" dirty="0" smtClean="0">
              <a:uFillTx/>
            </a:endParaRPr>
          </a:p>
          <a:p>
            <a:r>
              <a:rPr lang="en-US" baseline="0" dirty="0" smtClean="0">
                <a:uFillTx/>
              </a:rPr>
              <a:t>New Services</a:t>
            </a:r>
          </a:p>
          <a:p>
            <a:pPr marL="232905" indent="-232905">
              <a:buFont typeface="+mj-lt"/>
              <a:buAutoNum type="arabicPeriod"/>
            </a:pPr>
            <a:r>
              <a:rPr lang="en-US" dirty="0"/>
              <a:t>Sign Language Therapy</a:t>
            </a:r>
            <a:endParaRPr lang="en-US" sz="1100" dirty="0"/>
          </a:p>
          <a:p>
            <a:pPr marL="232905" indent="-232905">
              <a:buFont typeface="+mj-lt"/>
              <a:buAutoNum type="arabicPeriod"/>
            </a:pPr>
            <a:r>
              <a:rPr lang="en-US" dirty="0"/>
              <a:t>Support Service Provision</a:t>
            </a:r>
            <a:endParaRPr lang="en-US" sz="1100" dirty="0"/>
          </a:p>
          <a:p>
            <a:pPr marL="698714" lvl="1" indent="-232905">
              <a:buFont typeface="Arial" panose="020B0604020202020204" pitchFamily="34" charset="0"/>
              <a:buChar char="•"/>
            </a:pPr>
            <a:r>
              <a:rPr lang="en-US" dirty="0"/>
              <a:t>This service provides visual communication facilitation for consumers who are blind or deaf/blind.</a:t>
            </a:r>
            <a:endParaRPr lang="en-US" sz="1100" dirty="0"/>
          </a:p>
          <a:p>
            <a:pPr marL="232905" indent="-232905">
              <a:buFont typeface="+mj-lt"/>
              <a:buAutoNum type="arabicPeriod"/>
            </a:pPr>
            <a:r>
              <a:rPr lang="en-US" dirty="0"/>
              <a:t>Support Broker/ Service Coordinator</a:t>
            </a:r>
          </a:p>
          <a:p>
            <a:pPr marL="698714" lvl="1" indent="-232905">
              <a:buFont typeface="Arial" panose="020B0604020202020204" pitchFamily="34" charset="0"/>
              <a:buChar char="•"/>
            </a:pPr>
            <a:r>
              <a:rPr lang="en-US" dirty="0"/>
              <a:t>This service would provide the hands-on support needed by consumers that is not currently available for some populations and is not billable though Targeted Case Management.</a:t>
            </a:r>
            <a:endParaRPr lang="en-US" sz="1100" dirty="0"/>
          </a:p>
          <a:p>
            <a:endParaRPr lang="en-US" baseline="0" dirty="0" smtClean="0">
              <a:uFillTx/>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18</a:t>
            </a:fld>
            <a:endParaRPr lang="en-US" dirty="0">
              <a:uFillTx/>
            </a:endParaRPr>
          </a:p>
        </p:txBody>
      </p:sp>
    </p:spTree>
    <p:extLst>
      <p:ext uri="{BB962C8B-B14F-4D97-AF65-F5344CB8AC3E}">
        <p14:creationId xmlns:p14="http://schemas.microsoft.com/office/powerpoint/2010/main" val="1353537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uFillTx/>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19</a:t>
            </a:fld>
            <a:endParaRPr lang="en-US" dirty="0">
              <a:uFillTx/>
            </a:endParaRPr>
          </a:p>
        </p:txBody>
      </p:sp>
    </p:spTree>
    <p:extLst>
      <p:ext uri="{BB962C8B-B14F-4D97-AF65-F5344CB8AC3E}">
        <p14:creationId xmlns:p14="http://schemas.microsoft.com/office/powerpoint/2010/main" val="1353537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uFillTx/>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20</a:t>
            </a:fld>
            <a:endParaRPr lang="en-US" dirty="0">
              <a:uFillTx/>
            </a:endParaRPr>
          </a:p>
        </p:txBody>
      </p:sp>
    </p:spTree>
    <p:extLst>
      <p:ext uri="{BB962C8B-B14F-4D97-AF65-F5344CB8AC3E}">
        <p14:creationId xmlns:p14="http://schemas.microsoft.com/office/powerpoint/2010/main" val="13535373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uFillTx/>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21</a:t>
            </a:fld>
            <a:endParaRPr lang="en-US" dirty="0">
              <a:uFillTx/>
            </a:endParaRPr>
          </a:p>
        </p:txBody>
      </p:sp>
    </p:spTree>
    <p:extLst>
      <p:ext uri="{BB962C8B-B14F-4D97-AF65-F5344CB8AC3E}">
        <p14:creationId xmlns:p14="http://schemas.microsoft.com/office/powerpoint/2010/main" val="13535373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uFillTx/>
            </a:endParaRPr>
          </a:p>
        </p:txBody>
      </p:sp>
    </p:spTree>
    <p:extLst>
      <p:ext uri="{BB962C8B-B14F-4D97-AF65-F5344CB8AC3E}">
        <p14:creationId xmlns:p14="http://schemas.microsoft.com/office/powerpoint/2010/main" val="34503932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uFillTx/>
            </a:endParaRPr>
          </a:p>
        </p:txBody>
      </p:sp>
    </p:spTree>
    <p:extLst>
      <p:ext uri="{BB962C8B-B14F-4D97-AF65-F5344CB8AC3E}">
        <p14:creationId xmlns:p14="http://schemas.microsoft.com/office/powerpoint/2010/main" val="34503932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uFillTx/>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25</a:t>
            </a:fld>
            <a:endParaRPr lang="en-US" dirty="0">
              <a:uFillTx/>
            </a:endParaRPr>
          </a:p>
        </p:txBody>
      </p:sp>
    </p:spTree>
    <p:extLst>
      <p:ext uri="{BB962C8B-B14F-4D97-AF65-F5344CB8AC3E}">
        <p14:creationId xmlns:p14="http://schemas.microsoft.com/office/powerpoint/2010/main" val="1239396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uFillTx/>
              </a:rPr>
              <a:t>In 2013 and 2014 most Medicaid services were moved into KanCare including the HBCS waivers.</a:t>
            </a: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6</a:t>
            </a:fld>
            <a:endParaRPr lang="en-US" dirty="0">
              <a:uFillTx/>
            </a:endParaRPr>
          </a:p>
        </p:txBody>
      </p:sp>
    </p:spTree>
    <p:extLst>
      <p:ext uri="{BB962C8B-B14F-4D97-AF65-F5344CB8AC3E}">
        <p14:creationId xmlns:p14="http://schemas.microsoft.com/office/powerpoint/2010/main" val="18954213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26</a:t>
            </a:fld>
            <a:endParaRPr lang="en-US" dirty="0">
              <a:uFillTx/>
            </a:endParaRPr>
          </a:p>
        </p:txBody>
      </p:sp>
    </p:spTree>
    <p:extLst>
      <p:ext uri="{BB962C8B-B14F-4D97-AF65-F5344CB8AC3E}">
        <p14:creationId xmlns:p14="http://schemas.microsoft.com/office/powerpoint/2010/main" val="1806770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uFillTx/>
              </a:rPr>
              <a:t>In 2013 and 2014 most Medicaid services were moved into KanCare including the HBCS waivers.</a:t>
            </a: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7</a:t>
            </a:fld>
            <a:endParaRPr lang="en-US" dirty="0">
              <a:uFillTx/>
            </a:endParaRPr>
          </a:p>
        </p:txBody>
      </p:sp>
    </p:spTree>
    <p:extLst>
      <p:ext uri="{BB962C8B-B14F-4D97-AF65-F5344CB8AC3E}">
        <p14:creationId xmlns:p14="http://schemas.microsoft.com/office/powerpoint/2010/main" val="1730143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3893D7-40DB-4FF7-AFF9-C73C8577FB70}" type="slidenum">
              <a:rPr lang="en-US" smtClean="0"/>
              <a:t>8</a:t>
            </a:fld>
            <a:endParaRPr lang="en-US" dirty="0"/>
          </a:p>
        </p:txBody>
      </p:sp>
    </p:spTree>
    <p:extLst>
      <p:ext uri="{BB962C8B-B14F-4D97-AF65-F5344CB8AC3E}">
        <p14:creationId xmlns:p14="http://schemas.microsoft.com/office/powerpoint/2010/main" val="321874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BF27E5-0EF5-4BD8-8223-CF37035244B3}" type="slidenum">
              <a:rPr lang="en-US" smtClean="0"/>
              <a:pPr fontAlgn="base">
                <a:spcBef>
                  <a:spcPct val="0"/>
                </a:spcBef>
                <a:spcAft>
                  <a:spcPct val="0"/>
                </a:spcAft>
                <a:defRPr/>
              </a:pPr>
              <a:t>9</a:t>
            </a:fld>
            <a:endParaRPr lang="en-US" dirty="0" smtClean="0"/>
          </a:p>
        </p:txBody>
      </p:sp>
    </p:spTree>
    <p:extLst>
      <p:ext uri="{BB962C8B-B14F-4D97-AF65-F5344CB8AC3E}">
        <p14:creationId xmlns:p14="http://schemas.microsoft.com/office/powerpoint/2010/main" val="1135601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uFillTx/>
              </a:rPr>
              <a:t>Presently, when a person is determined financially and functionally eligible for an HCBS program, they are limited to a specific package of services even if they could benefit from a service on another HCBS program.</a:t>
            </a:r>
          </a:p>
          <a:p>
            <a:endParaRPr lang="en-US" baseline="0" dirty="0" smtClean="0">
              <a:uFillTx/>
            </a:endParaRPr>
          </a:p>
          <a:p>
            <a:r>
              <a:rPr lang="en-US" baseline="0" dirty="0" smtClean="0">
                <a:uFillTx/>
              </a:rPr>
              <a:t>There are also people who qualify for more than one HCBS program who then must choose one program and one package of services.</a:t>
            </a:r>
          </a:p>
          <a:p>
            <a:endParaRPr lang="en-US" baseline="0" dirty="0" smtClean="0">
              <a:uFillTx/>
            </a:endParaRPr>
          </a:p>
          <a:p>
            <a:r>
              <a:rPr lang="en-US" baseline="0" dirty="0" smtClean="0">
                <a:uFillTx/>
              </a:rPr>
              <a:t>At times people transition from one HCBS program to another.  For example a person with physical disabilities may want to transition to the HCBS program for the frail elderly.  Or children move from the TA HCBS program to the IDD or PD HCBS program.   Waiver integration would mean fewer and smoother transitions.</a:t>
            </a:r>
          </a:p>
          <a:p>
            <a:endParaRPr lang="en-US" baseline="0" dirty="0" smtClean="0">
              <a:uFillTx/>
            </a:endParaRPr>
          </a:p>
          <a:p>
            <a:r>
              <a:rPr lang="en-US" baseline="0" dirty="0" smtClean="0">
                <a:uFillTx/>
              </a:rPr>
              <a:t>As part of this initiative, we will propose some new services, as well as offering some existing services to more populations.</a:t>
            </a:r>
          </a:p>
          <a:p>
            <a:endParaRPr lang="en-US" baseline="0" dirty="0" smtClean="0">
              <a:uFillTx/>
            </a:endParaRPr>
          </a:p>
          <a:p>
            <a:r>
              <a:rPr lang="en-US" baseline="0" dirty="0" smtClean="0">
                <a:uFillTx/>
              </a:rPr>
              <a:t>We expect this integration to eliminate some redundant reporting and multiple waiver amendments, extensions and renewals – all of which are very time-consuming and do not add value to supporting people to live in the community.</a:t>
            </a: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10</a:t>
            </a:fld>
            <a:endParaRPr lang="en-US" dirty="0">
              <a:uFillTx/>
            </a:endParaRPr>
          </a:p>
        </p:txBody>
      </p:sp>
    </p:spTree>
    <p:extLst>
      <p:ext uri="{BB962C8B-B14F-4D97-AF65-F5344CB8AC3E}">
        <p14:creationId xmlns:p14="http://schemas.microsoft.com/office/powerpoint/2010/main" val="2011024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uFillTx/>
              </a:rPr>
              <a:t>We want to offer essentially two packages of services.</a:t>
            </a:r>
          </a:p>
          <a:p>
            <a:endParaRPr lang="en-US" baseline="0" dirty="0" smtClean="0">
              <a:uFillTx/>
            </a:endParaRPr>
          </a:p>
          <a:p>
            <a:r>
              <a:rPr lang="en-US" baseline="0" dirty="0" smtClean="0">
                <a:uFillTx/>
              </a:rPr>
              <a:t>We plan to retain the current eligibility pathways for determining functional eligibility for HCBS.  The current entities that assess people for HCBS would continue to do so.  For example, the Aging and Disability Resource Center will continue to complete assessments for the FE, PD and TBI populations.</a:t>
            </a:r>
          </a:p>
          <a:p>
            <a:endParaRPr lang="en-US" baseline="0" dirty="0" smtClean="0">
              <a:uFillTx/>
            </a:endParaRPr>
          </a:p>
          <a:p>
            <a:r>
              <a:rPr lang="en-US" baseline="0" dirty="0" smtClean="0">
                <a:uFillTx/>
              </a:rPr>
              <a:t>All the current coverage of services within </a:t>
            </a:r>
            <a:r>
              <a:rPr lang="en-US" baseline="0" dirty="0" err="1" smtClean="0">
                <a:uFillTx/>
              </a:rPr>
              <a:t>KanCare</a:t>
            </a:r>
            <a:r>
              <a:rPr lang="en-US" baseline="0" dirty="0" smtClean="0">
                <a:uFillTx/>
              </a:rPr>
              <a:t> provided through the state plan would continue.  So any service that is demonstrated as medically necessary and covered would be provided.</a:t>
            </a:r>
          </a:p>
          <a:p>
            <a:endParaRPr lang="en-US" baseline="0" dirty="0" smtClean="0">
              <a:uFillTx/>
            </a:endParaRPr>
          </a:p>
          <a:p>
            <a:r>
              <a:rPr lang="en-US" baseline="0" dirty="0" smtClean="0">
                <a:uFillTx/>
              </a:rPr>
              <a:t>HCBS will still be based upon what is authorized in an individual’s plan of care, developed through an assessment and person-centered process</a:t>
            </a: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11</a:t>
            </a:fld>
            <a:endParaRPr lang="en-US" dirty="0">
              <a:uFillTx/>
            </a:endParaRPr>
          </a:p>
        </p:txBody>
      </p:sp>
    </p:spTree>
    <p:extLst>
      <p:ext uri="{BB962C8B-B14F-4D97-AF65-F5344CB8AC3E}">
        <p14:creationId xmlns:p14="http://schemas.microsoft.com/office/powerpoint/2010/main" val="4099287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uFillTx/>
              </a:rPr>
              <a:t>We want to offer essentially two packages of services.</a:t>
            </a:r>
          </a:p>
          <a:p>
            <a:endParaRPr lang="en-US" baseline="0" dirty="0" smtClean="0">
              <a:uFillTx/>
            </a:endParaRPr>
          </a:p>
          <a:p>
            <a:r>
              <a:rPr lang="en-US" baseline="0" dirty="0" smtClean="0">
                <a:uFillTx/>
              </a:rPr>
              <a:t>We plan to retain the current eligibility pathways for determining functional eligibility for HCBS.  The current entities that assess people for HCBS would continue to do so.  For example, the Aging and Disability Resource Center will continue to complete assessments for the FE, PD and TBI populations.</a:t>
            </a:r>
          </a:p>
          <a:p>
            <a:endParaRPr lang="en-US" baseline="0" dirty="0" smtClean="0">
              <a:uFillTx/>
            </a:endParaRPr>
          </a:p>
          <a:p>
            <a:r>
              <a:rPr lang="en-US" baseline="0" dirty="0" smtClean="0">
                <a:uFillTx/>
              </a:rPr>
              <a:t>All the current coverage of services within KanCare provided through the state plan would continue.  So any service that is demonstrated as medically necessary and covered would be provided.</a:t>
            </a:r>
          </a:p>
          <a:p>
            <a:endParaRPr lang="en-US" baseline="0" dirty="0" smtClean="0">
              <a:uFillTx/>
            </a:endParaRPr>
          </a:p>
          <a:p>
            <a:r>
              <a:rPr lang="en-US" baseline="0" dirty="0" smtClean="0">
                <a:uFillTx/>
              </a:rPr>
              <a:t>HCBS will still be based upon what is authorized in an individual’s plan of care, developed through an assessment and person-centered process.</a:t>
            </a: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12</a:t>
            </a:fld>
            <a:endParaRPr lang="en-US" dirty="0">
              <a:uFillTx/>
            </a:endParaRPr>
          </a:p>
        </p:txBody>
      </p:sp>
    </p:spTree>
    <p:extLst>
      <p:ext uri="{BB962C8B-B14F-4D97-AF65-F5344CB8AC3E}">
        <p14:creationId xmlns:p14="http://schemas.microsoft.com/office/powerpoint/2010/main" val="4107744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71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BF27E5-0EF5-4BD8-8223-CF37035244B3}" type="slidenum">
              <a:rPr lang="en-US" smtClean="0"/>
              <a:pPr fontAlgn="base">
                <a:spcBef>
                  <a:spcPct val="0"/>
                </a:spcBef>
                <a:spcAft>
                  <a:spcPct val="0"/>
                </a:spcAft>
                <a:defRPr/>
              </a:pPr>
              <a:t>13</a:t>
            </a:fld>
            <a:endParaRPr lang="en-US" dirty="0" smtClean="0"/>
          </a:p>
        </p:txBody>
      </p:sp>
    </p:spTree>
    <p:extLst>
      <p:ext uri="{BB962C8B-B14F-4D97-AF65-F5344CB8AC3E}">
        <p14:creationId xmlns:p14="http://schemas.microsoft.com/office/powerpoint/2010/main" val="11356016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9" name="Title 1"/>
          <p:cNvSpPr>
            <a:spLocks noGrp="1"/>
          </p:cNvSpPr>
          <p:nvPr>
            <p:ph type="title"/>
          </p:nvPr>
        </p:nvSpPr>
        <p:spPr>
          <a:xfrm>
            <a:off x="457200" y="274638"/>
            <a:ext cx="8229600" cy="1143000"/>
          </a:xfrm>
        </p:spPr>
        <p:txBody>
          <a:bodyPr>
            <a:noAutofit/>
          </a:bodyPr>
          <a:lstStyle/>
          <a:p>
            <a:pPr algn="r"/>
            <a:r>
              <a:rPr lang="en-US" sz="4000" b="1" dirty="0" smtClean="0">
                <a:solidFill>
                  <a:srgbClr val="002569"/>
                </a:solidFill>
                <a:latin typeface="Arial" pitchFamily="34" charset="0"/>
                <a:cs typeface="Arial" pitchFamily="34" charset="0"/>
              </a:rPr>
              <a:t>Header Here</a:t>
            </a:r>
            <a:endParaRPr lang="en-US" sz="4000" b="1" dirty="0">
              <a:solidFill>
                <a:srgbClr val="002569"/>
              </a:solidFill>
              <a:latin typeface="Arial" pitchFamily="34" charset="0"/>
              <a:cs typeface="Arial" pitchFamily="34" charset="0"/>
            </a:endParaRPr>
          </a:p>
        </p:txBody>
      </p:sp>
      <p:sp>
        <p:nvSpPr>
          <p:cNvPr id="20" name="Content Placeholder 8"/>
          <p:cNvSpPr>
            <a:spLocks noGrp="1"/>
          </p:cNvSpPr>
          <p:nvPr>
            <p:ph idx="1"/>
          </p:nvPr>
        </p:nvSpPr>
        <p:spPr>
          <a:xfrm>
            <a:off x="457200" y="1600200"/>
            <a:ext cx="8229600" cy="4525963"/>
          </a:xfrm>
        </p:spPr>
        <p:txBody>
          <a:bodyPr>
            <a:normAutofit/>
          </a:bodyPr>
          <a:lstStyle/>
          <a:p>
            <a:pPr lvl="0"/>
            <a:r>
              <a:rPr lang="en-US" b="1" dirty="0" smtClean="0">
                <a:solidFill>
                  <a:srgbClr val="002569"/>
                </a:solidFill>
                <a:latin typeface="Arial" panose="020B0604020202020204" pitchFamily="34" charset="0"/>
                <a:cs typeface="Arial" panose="020B0604020202020204" pitchFamily="34" charset="0"/>
              </a:rPr>
              <a:t>Bullets can be added here</a:t>
            </a:r>
          </a:p>
          <a:p>
            <a:endParaRPr lang="en-US" dirty="0"/>
          </a:p>
        </p:txBody>
      </p:sp>
      <p:sp>
        <p:nvSpPr>
          <p:cNvPr id="21" name="Footer Placeholder 12"/>
          <p:cNvSpPr>
            <a:spLocks noGrp="1"/>
          </p:cNvSpPr>
          <p:nvPr>
            <p:ph type="ftr" sz="quarter" idx="11"/>
          </p:nvPr>
        </p:nvSpPr>
        <p:spPr>
          <a:xfrm>
            <a:off x="3124200" y="6356350"/>
            <a:ext cx="2895600" cy="365125"/>
          </a:xfrm>
        </p:spPr>
        <p:txBody>
          <a:bodyPr/>
          <a:lstStyle/>
          <a:p>
            <a:endParaRPr lang="en-US" b="1" dirty="0">
              <a:solidFill>
                <a:schemeClr val="tx2">
                  <a:lumMod val="75000"/>
                </a:schemeClr>
              </a:solidFill>
            </a:endParaRPr>
          </a:p>
        </p:txBody>
      </p:sp>
      <p:cxnSp>
        <p:nvCxnSpPr>
          <p:cNvPr id="22" name="Straight Connector 21"/>
          <p:cNvCxnSpPr/>
          <p:nvPr userDrawn="1"/>
        </p:nvCxnSpPr>
        <p:spPr>
          <a:xfrm>
            <a:off x="265176" y="6172200"/>
            <a:ext cx="8613648"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rgbClr val="002569"/>
                </a:solidFill>
              </a:rPr>
              <a:pPr algn="ctr"/>
              <a:t>‹#›</a:t>
            </a:fld>
            <a:endParaRPr lang="en-US" dirty="0">
              <a:solidFill>
                <a:srgbClr val="002569"/>
              </a:solidFill>
            </a:endParaRPr>
          </a:p>
        </p:txBody>
      </p:sp>
      <p:cxnSp>
        <p:nvCxnSpPr>
          <p:cNvPr id="25" name="Straight Connector 24"/>
          <p:cNvCxnSpPr/>
          <p:nvPr userDrawn="1"/>
        </p:nvCxnSpPr>
        <p:spPr>
          <a:xfrm>
            <a:off x="265176" y="1179095"/>
            <a:ext cx="8613648"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pic>
        <p:nvPicPr>
          <p:cNvPr id="9" name="Picture 2"/>
          <p:cNvPicPr>
            <a:picLocks noChangeAspect="1" noChangeArrowheads="1"/>
          </p:cNvPicPr>
          <p:nvPr userDrawn="1"/>
        </p:nvPicPr>
        <p:blipFill>
          <a:blip r:embed="rId2" cstate="print"/>
          <a:srcRect/>
          <a:stretch>
            <a:fillRect/>
          </a:stretch>
        </p:blipFill>
        <p:spPr bwMode="auto">
          <a:xfrm>
            <a:off x="7368857" y="5816044"/>
            <a:ext cx="1616075" cy="877888"/>
          </a:xfrm>
          <a:prstGeom prst="rect">
            <a:avLst/>
          </a:prstGeom>
          <a:noFill/>
          <a:ln w="9525">
            <a:noFill/>
            <a:miter lim="800000"/>
            <a:headEnd/>
            <a:tailEnd/>
          </a:ln>
        </p:spPr>
      </p:pic>
    </p:spTree>
    <p:extLst>
      <p:ext uri="{BB962C8B-B14F-4D97-AF65-F5344CB8AC3E}">
        <p14:creationId xmlns:p14="http://schemas.microsoft.com/office/powerpoint/2010/main" val="21198828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TextBox 6"/>
          <p:cNvSpPr txBox="1"/>
          <p:nvPr userDrawn="1"/>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rgbClr val="002569"/>
                </a:solidFill>
              </a:rPr>
              <a:pPr algn="ctr"/>
              <a:t>‹#›</a:t>
            </a:fld>
            <a:endParaRPr lang="en-US" dirty="0">
              <a:solidFill>
                <a:srgbClr val="002569"/>
              </a:solidFill>
            </a:endParaRPr>
          </a:p>
        </p:txBody>
      </p:sp>
      <p:cxnSp>
        <p:nvCxnSpPr>
          <p:cNvPr id="13" name="Straight Connector 12"/>
          <p:cNvCxnSpPr/>
          <p:nvPr userDrawn="1"/>
        </p:nvCxnSpPr>
        <p:spPr>
          <a:xfrm>
            <a:off x="265176" y="990600"/>
            <a:ext cx="8613648"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667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userDrawn="1"/>
        </p:nvPicPr>
        <p:blipFill>
          <a:blip r:embed="rId2" cstate="print"/>
          <a:srcRect/>
          <a:stretch>
            <a:fillRect/>
          </a:stretch>
        </p:blipFill>
        <p:spPr bwMode="auto">
          <a:xfrm>
            <a:off x="7368857" y="5816044"/>
            <a:ext cx="1616075" cy="877888"/>
          </a:xfrm>
          <a:prstGeom prst="rect">
            <a:avLst/>
          </a:prstGeom>
          <a:noFill/>
          <a:ln w="9525">
            <a:noFill/>
            <a:miter lim="800000"/>
            <a:headEnd/>
            <a:tailEnd/>
          </a:ln>
        </p:spPr>
      </p:pic>
    </p:spTree>
    <p:extLst>
      <p:ext uri="{BB962C8B-B14F-4D97-AF65-F5344CB8AC3E}">
        <p14:creationId xmlns:p14="http://schemas.microsoft.com/office/powerpoint/2010/main" val="30627193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7" name="TextBox 6"/>
          <p:cNvSpPr txBox="1"/>
          <p:nvPr userDrawn="1"/>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rgbClr val="002569"/>
                </a:solidFill>
              </a:rPr>
              <a:pPr algn="ctr"/>
              <a:t>‹#›</a:t>
            </a:fld>
            <a:endParaRPr lang="en-US" dirty="0">
              <a:solidFill>
                <a:srgbClr val="002569"/>
              </a:solidFill>
            </a:endParaRPr>
          </a:p>
        </p:txBody>
      </p:sp>
      <p:cxnSp>
        <p:nvCxnSpPr>
          <p:cNvPr id="13" name="Straight Connector 12"/>
          <p:cNvCxnSpPr/>
          <p:nvPr userDrawn="1"/>
        </p:nvCxnSpPr>
        <p:spPr>
          <a:xfrm>
            <a:off x="2667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021670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393512-22EE-453A-8C22-10B5721DDF67}" type="slidenum">
              <a:rPr lang="en-US" smtClean="0"/>
              <a:t>‹#›</a:t>
            </a:fld>
            <a:endParaRPr lang="en-US"/>
          </a:p>
        </p:txBody>
      </p:sp>
    </p:spTree>
    <p:extLst>
      <p:ext uri="{BB962C8B-B14F-4D97-AF65-F5344CB8AC3E}">
        <p14:creationId xmlns:p14="http://schemas.microsoft.com/office/powerpoint/2010/main" val="982762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393512-22EE-453A-8C22-10B5721DDF67}" type="slidenum">
              <a:rPr lang="en-US" smtClean="0"/>
              <a:t>‹#›</a:t>
            </a:fld>
            <a:endParaRPr lang="en-US"/>
          </a:p>
        </p:txBody>
      </p:sp>
    </p:spTree>
    <p:extLst>
      <p:ext uri="{BB962C8B-B14F-4D97-AF65-F5344CB8AC3E}">
        <p14:creationId xmlns:p14="http://schemas.microsoft.com/office/powerpoint/2010/main" val="1750446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393512-22EE-453A-8C22-10B5721DDF67}" type="slidenum">
              <a:rPr lang="en-US" smtClean="0"/>
              <a:t>‹#›</a:t>
            </a:fld>
            <a:endParaRPr lang="en-US"/>
          </a:p>
        </p:txBody>
      </p:sp>
    </p:spTree>
    <p:extLst>
      <p:ext uri="{BB962C8B-B14F-4D97-AF65-F5344CB8AC3E}">
        <p14:creationId xmlns:p14="http://schemas.microsoft.com/office/powerpoint/2010/main" val="252856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November, 2015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393512-22EE-453A-8C22-10B5721DDF67}" type="slidenum">
              <a:rPr lang="en-US" smtClean="0"/>
              <a:t>‹#›</a:t>
            </a:fld>
            <a:endParaRPr lang="en-US"/>
          </a:p>
        </p:txBody>
      </p:sp>
    </p:spTree>
    <p:extLst>
      <p:ext uri="{BB962C8B-B14F-4D97-AF65-F5344CB8AC3E}">
        <p14:creationId xmlns:p14="http://schemas.microsoft.com/office/powerpoint/2010/main" val="2273466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November, 2015</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393512-22EE-453A-8C22-10B5721DDF67}" type="slidenum">
              <a:rPr lang="en-US" smtClean="0"/>
              <a:t>‹#›</a:t>
            </a:fld>
            <a:endParaRPr lang="en-US"/>
          </a:p>
        </p:txBody>
      </p:sp>
    </p:spTree>
    <p:extLst>
      <p:ext uri="{BB962C8B-B14F-4D97-AF65-F5344CB8AC3E}">
        <p14:creationId xmlns:p14="http://schemas.microsoft.com/office/powerpoint/2010/main" val="21101993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November, 2015</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393512-22EE-453A-8C22-10B5721DDF67}" type="slidenum">
              <a:rPr lang="en-US" smtClean="0"/>
              <a:t>‹#›</a:t>
            </a:fld>
            <a:endParaRPr lang="en-US"/>
          </a:p>
        </p:txBody>
      </p:sp>
    </p:spTree>
    <p:extLst>
      <p:ext uri="{BB962C8B-B14F-4D97-AF65-F5344CB8AC3E}">
        <p14:creationId xmlns:p14="http://schemas.microsoft.com/office/powerpoint/2010/main" val="29488671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November, 2015</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393512-22EE-453A-8C22-10B5721DDF67}" type="slidenum">
              <a:rPr lang="en-US" smtClean="0"/>
              <a:t>‹#›</a:t>
            </a:fld>
            <a:endParaRPr lang="en-US"/>
          </a:p>
        </p:txBody>
      </p:sp>
    </p:spTree>
    <p:extLst>
      <p:ext uri="{BB962C8B-B14F-4D97-AF65-F5344CB8AC3E}">
        <p14:creationId xmlns:p14="http://schemas.microsoft.com/office/powerpoint/2010/main" val="32866754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November, 2015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393512-22EE-453A-8C22-10B5721DDF67}" type="slidenum">
              <a:rPr lang="en-US" smtClean="0"/>
              <a:t>‹#›</a:t>
            </a:fld>
            <a:endParaRPr lang="en-US"/>
          </a:p>
        </p:txBody>
      </p:sp>
    </p:spTree>
    <p:extLst>
      <p:ext uri="{BB962C8B-B14F-4D97-AF65-F5344CB8AC3E}">
        <p14:creationId xmlns:p14="http://schemas.microsoft.com/office/powerpoint/2010/main" val="2043878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uFillTx/>
              </a:rPr>
              <a:t>Click to edit Master title style</a:t>
            </a:r>
            <a:endParaRPr lang="en-US">
              <a:uFillTx/>
            </a:endParaRP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uFillTx/>
              </a:defRPr>
            </a:lvl1pPr>
            <a:lvl2pPr marL="457200" indent="0" algn="ctr">
              <a:buNone/>
              <a:defRPr>
                <a:solidFill>
                  <a:schemeClr val="tx1">
                    <a:tint val="75000"/>
                  </a:schemeClr>
                </a:solidFill>
                <a:uFillTx/>
              </a:defRPr>
            </a:lvl2pPr>
            <a:lvl3pPr marL="914400" indent="0" algn="ctr">
              <a:buNone/>
              <a:defRPr>
                <a:solidFill>
                  <a:schemeClr val="tx1">
                    <a:tint val="75000"/>
                  </a:schemeClr>
                </a:solidFill>
                <a:uFillTx/>
              </a:defRPr>
            </a:lvl3pPr>
            <a:lvl4pPr marL="1371600" indent="0" algn="ctr">
              <a:buNone/>
              <a:defRPr>
                <a:solidFill>
                  <a:schemeClr val="tx1">
                    <a:tint val="75000"/>
                  </a:schemeClr>
                </a:solidFill>
                <a:uFillTx/>
              </a:defRPr>
            </a:lvl4pPr>
            <a:lvl5pPr marL="1828800" indent="0" algn="ctr">
              <a:buNone/>
              <a:defRPr>
                <a:solidFill>
                  <a:schemeClr val="tx1">
                    <a:tint val="75000"/>
                  </a:schemeClr>
                </a:solidFill>
                <a:uFillTx/>
              </a:defRPr>
            </a:lvl5pPr>
            <a:lvl6pPr marL="2286000" indent="0" algn="ctr">
              <a:buNone/>
              <a:defRPr>
                <a:solidFill>
                  <a:schemeClr val="tx1">
                    <a:tint val="75000"/>
                  </a:schemeClr>
                </a:solidFill>
                <a:uFillTx/>
              </a:defRPr>
            </a:lvl6pPr>
            <a:lvl7pPr marL="2743200" indent="0" algn="ctr">
              <a:buNone/>
              <a:defRPr>
                <a:solidFill>
                  <a:schemeClr val="tx1">
                    <a:tint val="75000"/>
                  </a:schemeClr>
                </a:solidFill>
                <a:uFillTx/>
              </a:defRPr>
            </a:lvl7pPr>
            <a:lvl8pPr marL="3200400" indent="0" algn="ctr">
              <a:buNone/>
              <a:defRPr>
                <a:solidFill>
                  <a:schemeClr val="tx1">
                    <a:tint val="75000"/>
                  </a:schemeClr>
                </a:solidFill>
                <a:uFillTx/>
              </a:defRPr>
            </a:lvl8pPr>
            <a:lvl9pPr marL="3657600" indent="0" algn="ctr">
              <a:buNone/>
              <a:defRPr>
                <a:solidFill>
                  <a:schemeClr val="tx1">
                    <a:tint val="75000"/>
                  </a:schemeClr>
                </a:solidFill>
                <a:uFillTx/>
              </a:defRPr>
            </a:lvl9pPr>
          </a:lstStyle>
          <a:p>
            <a:r>
              <a:rPr lang="en-US" smtClean="0">
                <a:uFillTx/>
              </a:rPr>
              <a:t>Click to edit Master subtitle style</a:t>
            </a:r>
            <a:endParaRPr lang="en-US">
              <a:uFillTx/>
            </a:endParaRPr>
          </a:p>
        </p:txBody>
      </p:sp>
      <p:sp>
        <p:nvSpPr>
          <p:cNvPr id="4" name="Date Placeholder 3"/>
          <p:cNvSpPr>
            <a:spLocks noGrp="1"/>
          </p:cNvSpPr>
          <p:nvPr>
            <p:ph type="dt" sz="half" idx="10"/>
          </p:nvPr>
        </p:nvSpPr>
        <p:spPr/>
        <p:txBody>
          <a:bodyPr/>
          <a:lstStyle/>
          <a:p>
            <a:r>
              <a:rPr lang="en-US" smtClean="0">
                <a:uFillTx/>
              </a:rPr>
              <a:t>November, 2015</a:t>
            </a:r>
            <a:endParaRPr lang="en-US" dirty="0">
              <a:uFillTx/>
            </a:endParaRPr>
          </a:p>
        </p:txBody>
      </p:sp>
      <p:sp>
        <p:nvSpPr>
          <p:cNvPr id="5" name="Footer Placeholder 4"/>
          <p:cNvSpPr>
            <a:spLocks noGrp="1"/>
          </p:cNvSpPr>
          <p:nvPr>
            <p:ph type="ftr" sz="quarter" idx="11"/>
          </p:nvPr>
        </p:nvSpPr>
        <p:spPr/>
        <p:txBody>
          <a:bodyPr/>
          <a:lstStyle/>
          <a:p>
            <a:endParaRPr lang="en-US" dirty="0">
              <a:uFillTx/>
            </a:endParaRPr>
          </a:p>
        </p:txBody>
      </p:sp>
      <p:sp>
        <p:nvSpPr>
          <p:cNvPr id="6" name="Slide Number Placeholder 5"/>
          <p:cNvSpPr>
            <a:spLocks noGrp="1"/>
          </p:cNvSpPr>
          <p:nvPr>
            <p:ph type="sldNum" sz="quarter" idx="12"/>
          </p:nvPr>
        </p:nvSpPr>
        <p:spPr/>
        <p:txBody>
          <a:bodyPr/>
          <a:lstStyle/>
          <a:p>
            <a:fld id="{42B5252E-5DE4-47A6-94D7-88B3886B06C9}" type="slidenum">
              <a:rPr lang="en-US" smtClean="0">
                <a:uFillTx/>
              </a:rPr>
              <a:pPr/>
              <a:t>‹#›</a:t>
            </a:fld>
            <a:endParaRPr lang="en-US" dirty="0">
              <a:uFillTx/>
            </a:endParaRP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November, 2015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393512-22EE-453A-8C22-10B5721DDF67}" type="slidenum">
              <a:rPr lang="en-US" smtClean="0"/>
              <a:t>‹#›</a:t>
            </a:fld>
            <a:endParaRPr lang="en-US"/>
          </a:p>
        </p:txBody>
      </p:sp>
    </p:spTree>
    <p:extLst>
      <p:ext uri="{BB962C8B-B14F-4D97-AF65-F5344CB8AC3E}">
        <p14:creationId xmlns:p14="http://schemas.microsoft.com/office/powerpoint/2010/main" val="37592941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393512-22EE-453A-8C22-10B5721DDF67}" type="slidenum">
              <a:rPr lang="en-US" smtClean="0"/>
              <a:t>‹#›</a:t>
            </a:fld>
            <a:endParaRPr lang="en-US"/>
          </a:p>
        </p:txBody>
      </p:sp>
    </p:spTree>
    <p:extLst>
      <p:ext uri="{BB962C8B-B14F-4D97-AF65-F5344CB8AC3E}">
        <p14:creationId xmlns:p14="http://schemas.microsoft.com/office/powerpoint/2010/main" val="10361227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393512-22EE-453A-8C22-10B5721DDF67}" type="slidenum">
              <a:rPr lang="en-US" smtClean="0"/>
              <a:t>‹#›</a:t>
            </a:fld>
            <a:endParaRPr lang="en-US"/>
          </a:p>
        </p:txBody>
      </p:sp>
    </p:spTree>
    <p:extLst>
      <p:ext uri="{BB962C8B-B14F-4D97-AF65-F5344CB8AC3E}">
        <p14:creationId xmlns:p14="http://schemas.microsoft.com/office/powerpoint/2010/main" val="4150113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B4F054-E7B0-4EC3-8314-E3347A5FADDB}" type="datetimeFigureOut">
              <a:rPr lang="en-US" smtClean="0">
                <a:solidFill>
                  <a:prstClr val="black">
                    <a:tint val="75000"/>
                  </a:prstClr>
                </a:solidFill>
              </a:rPr>
              <a:pPr/>
              <a:t>11/10/2015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34FF71-B82D-40F0-8EE0-25883B6018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43099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B4F054-E7B0-4EC3-8314-E3347A5FADDB}" type="datetimeFigureOut">
              <a:rPr lang="en-US" smtClean="0">
                <a:solidFill>
                  <a:prstClr val="black">
                    <a:tint val="75000"/>
                  </a:prstClr>
                </a:solidFill>
              </a:rPr>
              <a:pPr/>
              <a:t>11/10/2015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34FF71-B82D-40F0-8EE0-25883B6018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24810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B4F054-E7B0-4EC3-8314-E3347A5FADDB}" type="datetimeFigureOut">
              <a:rPr lang="en-US" smtClean="0">
                <a:solidFill>
                  <a:prstClr val="black">
                    <a:tint val="75000"/>
                  </a:prstClr>
                </a:solidFill>
              </a:rPr>
              <a:pPr/>
              <a:t>11/10/2015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34FF71-B82D-40F0-8EE0-25883B6018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71350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B4F054-E7B0-4EC3-8314-E3347A5FADDB}" type="datetimeFigureOut">
              <a:rPr lang="en-US" smtClean="0">
                <a:solidFill>
                  <a:prstClr val="black">
                    <a:tint val="75000"/>
                  </a:prstClr>
                </a:solidFill>
              </a:rPr>
              <a:pPr/>
              <a:t>11/10/2015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34FF71-B82D-40F0-8EE0-25883B6018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73492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B4F054-E7B0-4EC3-8314-E3347A5FADDB}" type="datetimeFigureOut">
              <a:rPr lang="en-US" smtClean="0">
                <a:solidFill>
                  <a:prstClr val="black">
                    <a:tint val="75000"/>
                  </a:prstClr>
                </a:solidFill>
              </a:rPr>
              <a:pPr/>
              <a:t>11/10/2015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34FF71-B82D-40F0-8EE0-25883B6018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0319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B4F054-E7B0-4EC3-8314-E3347A5FADDB}" type="datetimeFigureOut">
              <a:rPr lang="en-US" smtClean="0">
                <a:solidFill>
                  <a:prstClr val="black">
                    <a:tint val="75000"/>
                  </a:prstClr>
                </a:solidFill>
              </a:rPr>
              <a:pPr/>
              <a:t>11/10/2015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34FF71-B82D-40F0-8EE0-25883B6018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65401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B4F054-E7B0-4EC3-8314-E3347A5FADDB}" type="datetimeFigureOut">
              <a:rPr lang="en-US" smtClean="0">
                <a:solidFill>
                  <a:prstClr val="black">
                    <a:tint val="75000"/>
                  </a:prstClr>
                </a:solidFill>
              </a:rPr>
              <a:pPr/>
              <a:t>11/10/2015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34FF71-B82D-40F0-8EE0-25883B6018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8403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Click to edit Master title style</a:t>
            </a:r>
            <a:endParaRPr lang="en-US">
              <a:uFillTx/>
            </a:endParaRPr>
          </a:p>
        </p:txBody>
      </p:sp>
      <p:sp>
        <p:nvSpPr>
          <p:cNvPr id="3" name="Content Placeholder 2"/>
          <p:cNvSpPr>
            <a:spLocks noGrp="1"/>
          </p:cNvSpPr>
          <p:nvPr>
            <p:ph idx="1"/>
          </p:nvPr>
        </p:nvSpPr>
        <p:spPr/>
        <p:txBody>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Date Placeholder 3"/>
          <p:cNvSpPr>
            <a:spLocks noGrp="1"/>
          </p:cNvSpPr>
          <p:nvPr>
            <p:ph type="dt" sz="half" idx="10"/>
          </p:nvPr>
        </p:nvSpPr>
        <p:spPr/>
        <p:txBody>
          <a:bodyPr/>
          <a:lstStyle/>
          <a:p>
            <a:r>
              <a:rPr lang="en-US" smtClean="0">
                <a:uFillTx/>
              </a:rPr>
              <a:t>November, 2015</a:t>
            </a:r>
            <a:endParaRPr lang="en-US" dirty="0">
              <a:uFillTx/>
            </a:endParaRPr>
          </a:p>
        </p:txBody>
      </p:sp>
      <p:sp>
        <p:nvSpPr>
          <p:cNvPr id="5" name="Footer Placeholder 4"/>
          <p:cNvSpPr>
            <a:spLocks noGrp="1"/>
          </p:cNvSpPr>
          <p:nvPr>
            <p:ph type="ftr" sz="quarter" idx="11"/>
          </p:nvPr>
        </p:nvSpPr>
        <p:spPr/>
        <p:txBody>
          <a:bodyPr/>
          <a:lstStyle/>
          <a:p>
            <a:endParaRPr lang="en-US" dirty="0">
              <a:uFillTx/>
            </a:endParaRPr>
          </a:p>
        </p:txBody>
      </p:sp>
      <p:sp>
        <p:nvSpPr>
          <p:cNvPr id="6" name="Slide Number Placeholder 5"/>
          <p:cNvSpPr>
            <a:spLocks noGrp="1"/>
          </p:cNvSpPr>
          <p:nvPr>
            <p:ph type="sldNum" sz="quarter" idx="12"/>
          </p:nvPr>
        </p:nvSpPr>
        <p:spPr/>
        <p:txBody>
          <a:bodyPr/>
          <a:lstStyle/>
          <a:p>
            <a:fld id="{42B5252E-5DE4-47A6-94D7-88B3886B06C9}" type="slidenum">
              <a:rPr lang="en-US" smtClean="0">
                <a:uFillTx/>
              </a:rPr>
              <a:pPr/>
              <a:t>‹#›</a:t>
            </a:fld>
            <a:endParaRPr lang="en-US" dirty="0">
              <a:uFillTx/>
            </a:endParaRP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B4F054-E7B0-4EC3-8314-E3347A5FADDB}" type="datetimeFigureOut">
              <a:rPr lang="en-US" smtClean="0">
                <a:solidFill>
                  <a:prstClr val="black">
                    <a:tint val="75000"/>
                  </a:prstClr>
                </a:solidFill>
              </a:rPr>
              <a:pPr/>
              <a:t>11/10/2015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34FF71-B82D-40F0-8EE0-25883B6018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20254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B4F054-E7B0-4EC3-8314-E3347A5FADDB}" type="datetimeFigureOut">
              <a:rPr lang="en-US" smtClean="0">
                <a:solidFill>
                  <a:prstClr val="black">
                    <a:tint val="75000"/>
                  </a:prstClr>
                </a:solidFill>
              </a:rPr>
              <a:pPr/>
              <a:t>11/10/2015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34FF71-B82D-40F0-8EE0-25883B6018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10003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B4F054-E7B0-4EC3-8314-E3347A5FADDB}" type="datetimeFigureOut">
              <a:rPr lang="en-US" smtClean="0">
                <a:solidFill>
                  <a:prstClr val="black">
                    <a:tint val="75000"/>
                  </a:prstClr>
                </a:solidFill>
              </a:rPr>
              <a:pPr/>
              <a:t>11/10/2015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34FF71-B82D-40F0-8EE0-25883B6018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12545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B4F054-E7B0-4EC3-8314-E3347A5FADDB}" type="datetimeFigureOut">
              <a:rPr lang="en-US" smtClean="0">
                <a:solidFill>
                  <a:prstClr val="black">
                    <a:tint val="75000"/>
                  </a:prstClr>
                </a:solidFill>
              </a:rPr>
              <a:pPr/>
              <a:t>11/10/2015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34FF71-B82D-40F0-8EE0-25883B6018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1409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uFillTx/>
              </a:defRPr>
            </a:lvl1pPr>
          </a:lstStyle>
          <a:p>
            <a:r>
              <a:rPr lang="en-US" smtClean="0">
                <a:uFillTx/>
              </a:rPr>
              <a:t>Click to edit Master title style</a:t>
            </a:r>
            <a:endParaRPr lang="en-US">
              <a:uFillTx/>
            </a:endParaRP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uFillTx/>
              </a:defRPr>
            </a:lvl1pPr>
            <a:lvl2pPr marL="457200" indent="0">
              <a:buNone/>
              <a:defRPr sz="1800">
                <a:solidFill>
                  <a:schemeClr val="tx1">
                    <a:tint val="75000"/>
                  </a:schemeClr>
                </a:solidFill>
                <a:uFillTx/>
              </a:defRPr>
            </a:lvl2pPr>
            <a:lvl3pPr marL="914400" indent="0">
              <a:buNone/>
              <a:defRPr sz="1600">
                <a:solidFill>
                  <a:schemeClr val="tx1">
                    <a:tint val="75000"/>
                  </a:schemeClr>
                </a:solidFill>
                <a:uFillTx/>
              </a:defRPr>
            </a:lvl3pPr>
            <a:lvl4pPr marL="1371600" indent="0">
              <a:buNone/>
              <a:defRPr sz="1400">
                <a:solidFill>
                  <a:schemeClr val="tx1">
                    <a:tint val="75000"/>
                  </a:schemeClr>
                </a:solidFill>
                <a:uFillTx/>
              </a:defRPr>
            </a:lvl4pPr>
            <a:lvl5pPr marL="1828800" indent="0">
              <a:buNone/>
              <a:defRPr sz="1400">
                <a:solidFill>
                  <a:schemeClr val="tx1">
                    <a:tint val="75000"/>
                  </a:schemeClr>
                </a:solidFill>
                <a:uFillTx/>
              </a:defRPr>
            </a:lvl5pPr>
            <a:lvl6pPr marL="2286000" indent="0">
              <a:buNone/>
              <a:defRPr sz="1400">
                <a:solidFill>
                  <a:schemeClr val="tx1">
                    <a:tint val="75000"/>
                  </a:schemeClr>
                </a:solidFill>
                <a:uFillTx/>
              </a:defRPr>
            </a:lvl6pPr>
            <a:lvl7pPr marL="2743200" indent="0">
              <a:buNone/>
              <a:defRPr sz="1400">
                <a:solidFill>
                  <a:schemeClr val="tx1">
                    <a:tint val="75000"/>
                  </a:schemeClr>
                </a:solidFill>
                <a:uFillTx/>
              </a:defRPr>
            </a:lvl7pPr>
            <a:lvl8pPr marL="3200400" indent="0">
              <a:buNone/>
              <a:defRPr sz="1400">
                <a:solidFill>
                  <a:schemeClr val="tx1">
                    <a:tint val="75000"/>
                  </a:schemeClr>
                </a:solidFill>
                <a:uFillTx/>
              </a:defRPr>
            </a:lvl8pPr>
            <a:lvl9pPr marL="3657600" indent="0">
              <a:buNone/>
              <a:defRPr sz="1400">
                <a:solidFill>
                  <a:schemeClr val="tx1">
                    <a:tint val="75000"/>
                  </a:schemeClr>
                </a:solidFill>
                <a:uFillTx/>
              </a:defRPr>
            </a:lvl9pPr>
          </a:lstStyle>
          <a:p>
            <a:pPr lvl="0"/>
            <a:r>
              <a:rPr lang="en-US" smtClean="0">
                <a:uFillTx/>
              </a:rPr>
              <a:t>Click to edit Master text styles</a:t>
            </a:r>
          </a:p>
        </p:txBody>
      </p:sp>
      <p:sp>
        <p:nvSpPr>
          <p:cNvPr id="4" name="Date Placeholder 3"/>
          <p:cNvSpPr>
            <a:spLocks noGrp="1"/>
          </p:cNvSpPr>
          <p:nvPr>
            <p:ph type="dt" sz="half" idx="10"/>
          </p:nvPr>
        </p:nvSpPr>
        <p:spPr/>
        <p:txBody>
          <a:bodyPr/>
          <a:lstStyle/>
          <a:p>
            <a:r>
              <a:rPr lang="en-US" smtClean="0">
                <a:uFillTx/>
              </a:rPr>
              <a:t>November, 2015</a:t>
            </a:r>
            <a:endParaRPr lang="en-US" dirty="0">
              <a:uFillTx/>
            </a:endParaRPr>
          </a:p>
        </p:txBody>
      </p:sp>
      <p:sp>
        <p:nvSpPr>
          <p:cNvPr id="5" name="Footer Placeholder 4"/>
          <p:cNvSpPr>
            <a:spLocks noGrp="1"/>
          </p:cNvSpPr>
          <p:nvPr>
            <p:ph type="ftr" sz="quarter" idx="11"/>
          </p:nvPr>
        </p:nvSpPr>
        <p:spPr/>
        <p:txBody>
          <a:bodyPr/>
          <a:lstStyle/>
          <a:p>
            <a:endParaRPr lang="en-US" dirty="0">
              <a:uFillTx/>
            </a:endParaRPr>
          </a:p>
        </p:txBody>
      </p:sp>
      <p:sp>
        <p:nvSpPr>
          <p:cNvPr id="6" name="Slide Number Placeholder 5"/>
          <p:cNvSpPr>
            <a:spLocks noGrp="1"/>
          </p:cNvSpPr>
          <p:nvPr>
            <p:ph type="sldNum" sz="quarter" idx="12"/>
          </p:nvPr>
        </p:nvSpPr>
        <p:spPr/>
        <p:txBody>
          <a:bodyPr/>
          <a:lstStyle/>
          <a:p>
            <a:fld id="{42B5252E-5DE4-47A6-94D7-88B3886B06C9}" type="slidenum">
              <a:rPr lang="en-US" smtClean="0">
                <a:uFillTx/>
              </a:rPr>
              <a:pPr/>
              <a:t>‹#›</a:t>
            </a:fld>
            <a:endParaRPr lang="en-US" dirty="0">
              <a:uFillTx/>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Click to edit Master title style</a:t>
            </a:r>
            <a:endParaRPr lang="en-US">
              <a:uFillTx/>
            </a:endParaRPr>
          </a:p>
        </p:txBody>
      </p:sp>
      <p:sp>
        <p:nvSpPr>
          <p:cNvPr id="3" name="Content Placeholder 2"/>
          <p:cNvSpPr>
            <a:spLocks noGrp="1"/>
          </p:cNvSpPr>
          <p:nvPr>
            <p:ph sz="half" idx="1"/>
          </p:nvPr>
        </p:nvSpPr>
        <p:spPr>
          <a:xfrm>
            <a:off x="457200" y="1600200"/>
            <a:ext cx="4038600" cy="4525963"/>
          </a:xfr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Content Placeholder 3"/>
          <p:cNvSpPr>
            <a:spLocks noGrp="1"/>
          </p:cNvSpPr>
          <p:nvPr>
            <p:ph sz="half" idx="2"/>
          </p:nvPr>
        </p:nvSpPr>
        <p:spPr>
          <a:xfrm>
            <a:off x="4648200" y="1600200"/>
            <a:ext cx="4038600" cy="4525963"/>
          </a:xfr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5" name="Date Placeholder 4"/>
          <p:cNvSpPr>
            <a:spLocks noGrp="1"/>
          </p:cNvSpPr>
          <p:nvPr>
            <p:ph type="dt" sz="half" idx="10"/>
          </p:nvPr>
        </p:nvSpPr>
        <p:spPr/>
        <p:txBody>
          <a:bodyPr/>
          <a:lstStyle/>
          <a:p>
            <a:r>
              <a:rPr lang="en-US" smtClean="0">
                <a:uFillTx/>
              </a:rPr>
              <a:t>November, 2015</a:t>
            </a:r>
            <a:endParaRPr lang="en-US" dirty="0">
              <a:uFillTx/>
            </a:endParaRPr>
          </a:p>
        </p:txBody>
      </p:sp>
      <p:sp>
        <p:nvSpPr>
          <p:cNvPr id="6" name="Footer Placeholder 5"/>
          <p:cNvSpPr>
            <a:spLocks noGrp="1"/>
          </p:cNvSpPr>
          <p:nvPr>
            <p:ph type="ftr" sz="quarter" idx="11"/>
          </p:nvPr>
        </p:nvSpPr>
        <p:spPr/>
        <p:txBody>
          <a:bodyPr/>
          <a:lstStyle/>
          <a:p>
            <a:endParaRPr lang="en-US" dirty="0">
              <a:uFillTx/>
            </a:endParaRPr>
          </a:p>
        </p:txBody>
      </p:sp>
      <p:sp>
        <p:nvSpPr>
          <p:cNvPr id="7" name="Slide Number Placeholder 6"/>
          <p:cNvSpPr>
            <a:spLocks noGrp="1"/>
          </p:cNvSpPr>
          <p:nvPr>
            <p:ph type="sldNum" sz="quarter" idx="12"/>
          </p:nvPr>
        </p:nvSpPr>
        <p:spPr/>
        <p:txBody>
          <a:bodyPr/>
          <a:lstStyle/>
          <a:p>
            <a:fld id="{42B5252E-5DE4-47A6-94D7-88B3886B06C9}" type="slidenum">
              <a:rPr lang="en-US" smtClean="0">
                <a:uFillTx/>
              </a:rPr>
              <a:pPr/>
              <a:t>‹#›</a:t>
            </a:fld>
            <a:endParaRPr lang="en-US" dirty="0">
              <a:uFillTx/>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uFillTx/>
              </a:defRPr>
            </a:lvl1pPr>
          </a:lstStyle>
          <a:p>
            <a:r>
              <a:rPr lang="en-US" smtClean="0">
                <a:uFillTx/>
              </a:rPr>
              <a:t>Click to edit Master title style</a:t>
            </a:r>
            <a:endParaRPr lang="en-US">
              <a:uFillTx/>
            </a:endParaRP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smtClean="0">
                <a:uFillTx/>
              </a:rP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smtClean="0">
                <a:uFillTx/>
              </a:rP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7" name="Date Placeholder 6"/>
          <p:cNvSpPr>
            <a:spLocks noGrp="1"/>
          </p:cNvSpPr>
          <p:nvPr>
            <p:ph type="dt" sz="half" idx="10"/>
          </p:nvPr>
        </p:nvSpPr>
        <p:spPr/>
        <p:txBody>
          <a:bodyPr/>
          <a:lstStyle/>
          <a:p>
            <a:r>
              <a:rPr lang="en-US" smtClean="0">
                <a:uFillTx/>
              </a:rPr>
              <a:t>November, 2015</a:t>
            </a:r>
            <a:endParaRPr lang="en-US" dirty="0">
              <a:uFillTx/>
            </a:endParaRPr>
          </a:p>
        </p:txBody>
      </p:sp>
      <p:sp>
        <p:nvSpPr>
          <p:cNvPr id="8" name="Footer Placeholder 7"/>
          <p:cNvSpPr>
            <a:spLocks noGrp="1"/>
          </p:cNvSpPr>
          <p:nvPr>
            <p:ph type="ftr" sz="quarter" idx="11"/>
          </p:nvPr>
        </p:nvSpPr>
        <p:spPr/>
        <p:txBody>
          <a:bodyPr/>
          <a:lstStyle/>
          <a:p>
            <a:endParaRPr lang="en-US" dirty="0">
              <a:uFillTx/>
            </a:endParaRPr>
          </a:p>
        </p:txBody>
      </p:sp>
      <p:sp>
        <p:nvSpPr>
          <p:cNvPr id="9" name="Slide Number Placeholder 8"/>
          <p:cNvSpPr>
            <a:spLocks noGrp="1"/>
          </p:cNvSpPr>
          <p:nvPr>
            <p:ph type="sldNum" sz="quarter" idx="12"/>
          </p:nvPr>
        </p:nvSpPr>
        <p:spPr/>
        <p:txBody>
          <a:bodyPr/>
          <a:lstStyle/>
          <a:p>
            <a:fld id="{42B5252E-5DE4-47A6-94D7-88B3886B06C9}" type="slidenum">
              <a:rPr lang="en-US" smtClean="0">
                <a:uFillTx/>
              </a:rPr>
              <a:pPr/>
              <a:t>‹#›</a:t>
            </a:fld>
            <a:endParaRPr lang="en-US" dirty="0">
              <a:uFillTx/>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uFillTx/>
              </a:rPr>
              <a:t>Click to edit Master title style</a:t>
            </a:r>
            <a:endParaRPr lang="en-US">
              <a:uFillTx/>
            </a:endParaRPr>
          </a:p>
        </p:txBody>
      </p:sp>
      <p:sp>
        <p:nvSpPr>
          <p:cNvPr id="3" name="Date Placeholder 2"/>
          <p:cNvSpPr>
            <a:spLocks noGrp="1"/>
          </p:cNvSpPr>
          <p:nvPr>
            <p:ph type="dt" sz="half" idx="10"/>
          </p:nvPr>
        </p:nvSpPr>
        <p:spPr/>
        <p:txBody>
          <a:bodyPr/>
          <a:lstStyle/>
          <a:p>
            <a:r>
              <a:rPr lang="en-US" smtClean="0">
                <a:uFillTx/>
              </a:rPr>
              <a:t>November, 2015</a:t>
            </a:r>
            <a:endParaRPr lang="en-US" dirty="0">
              <a:uFillTx/>
            </a:endParaRPr>
          </a:p>
        </p:txBody>
      </p:sp>
      <p:sp>
        <p:nvSpPr>
          <p:cNvPr id="4" name="Footer Placeholder 3"/>
          <p:cNvSpPr>
            <a:spLocks noGrp="1"/>
          </p:cNvSpPr>
          <p:nvPr>
            <p:ph type="ftr" sz="quarter" idx="11"/>
          </p:nvPr>
        </p:nvSpPr>
        <p:spPr/>
        <p:txBody>
          <a:bodyPr/>
          <a:lstStyle/>
          <a:p>
            <a:endParaRPr lang="en-US" dirty="0">
              <a:uFillTx/>
            </a:endParaRPr>
          </a:p>
        </p:txBody>
      </p:sp>
      <p:sp>
        <p:nvSpPr>
          <p:cNvPr id="5" name="Slide Number Placeholder 4"/>
          <p:cNvSpPr>
            <a:spLocks noGrp="1"/>
          </p:cNvSpPr>
          <p:nvPr>
            <p:ph type="sldNum" sz="quarter" idx="12"/>
          </p:nvPr>
        </p:nvSpPr>
        <p:spPr/>
        <p:txBody>
          <a:bodyPr/>
          <a:lstStyle/>
          <a:p>
            <a:fld id="{42B5252E-5DE4-47A6-94D7-88B3886B06C9}" type="slidenum">
              <a:rPr lang="en-US" smtClean="0">
                <a:uFillTx/>
              </a:rPr>
              <a:pPr/>
              <a:t>‹#›</a:t>
            </a:fld>
            <a:endParaRPr lang="en-US" dirty="0">
              <a:uFillTx/>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uFillTx/>
              </a:rPr>
              <a:t>November, 2015</a:t>
            </a:r>
            <a:endParaRPr lang="en-US" dirty="0">
              <a:uFillTx/>
            </a:endParaRPr>
          </a:p>
        </p:txBody>
      </p:sp>
      <p:sp>
        <p:nvSpPr>
          <p:cNvPr id="3" name="Footer Placeholder 2"/>
          <p:cNvSpPr>
            <a:spLocks noGrp="1"/>
          </p:cNvSpPr>
          <p:nvPr>
            <p:ph type="ftr" sz="quarter" idx="11"/>
          </p:nvPr>
        </p:nvSpPr>
        <p:spPr/>
        <p:txBody>
          <a:bodyPr/>
          <a:lstStyle/>
          <a:p>
            <a:endParaRPr lang="en-US" dirty="0">
              <a:uFillTx/>
            </a:endParaRPr>
          </a:p>
        </p:txBody>
      </p:sp>
      <p:sp>
        <p:nvSpPr>
          <p:cNvPr id="4" name="Slide Number Placeholder 3"/>
          <p:cNvSpPr>
            <a:spLocks noGrp="1"/>
          </p:cNvSpPr>
          <p:nvPr>
            <p:ph type="sldNum" sz="quarter" idx="12"/>
          </p:nvPr>
        </p:nvSpPr>
        <p:spPr/>
        <p:txBody>
          <a:bodyPr/>
          <a:lstStyle/>
          <a:p>
            <a:fld id="{42B5252E-5DE4-47A6-94D7-88B3886B06C9}" type="slidenum">
              <a:rPr lang="en-US" smtClean="0">
                <a:uFillTx/>
              </a:rPr>
              <a:pPr/>
              <a:t>‹#›</a:t>
            </a:fld>
            <a:endParaRPr lang="en-US" dirty="0">
              <a:uFillTx/>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cxnSp>
        <p:nvCxnSpPr>
          <p:cNvPr id="9" name="Straight Connector 8"/>
          <p:cNvCxnSpPr/>
          <p:nvPr userDrawn="1"/>
        </p:nvCxnSpPr>
        <p:spPr>
          <a:xfrm>
            <a:off x="265176" y="990600"/>
            <a:ext cx="8613648"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667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rgbClr val="002569"/>
                </a:solidFill>
              </a:rPr>
              <a:pPr algn="ctr"/>
              <a:t>‹#›</a:t>
            </a:fld>
            <a:endParaRPr lang="en-US" dirty="0">
              <a:solidFill>
                <a:srgbClr val="002569"/>
              </a:solidFill>
            </a:endParaRPr>
          </a:p>
        </p:txBody>
      </p:sp>
      <p:pic>
        <p:nvPicPr>
          <p:cNvPr id="14" name="Picture 2"/>
          <p:cNvPicPr>
            <a:picLocks noChangeAspect="1" noChangeArrowheads="1"/>
          </p:cNvPicPr>
          <p:nvPr userDrawn="1"/>
        </p:nvPicPr>
        <p:blipFill>
          <a:blip r:embed="rId2" cstate="print"/>
          <a:srcRect/>
          <a:stretch>
            <a:fillRect/>
          </a:stretch>
        </p:blipFill>
        <p:spPr bwMode="auto">
          <a:xfrm>
            <a:off x="7368857" y="5816044"/>
            <a:ext cx="1616075" cy="877888"/>
          </a:xfrm>
          <a:prstGeom prst="rect">
            <a:avLst/>
          </a:prstGeom>
          <a:noFill/>
          <a:ln w="9525">
            <a:noFill/>
            <a:miter lim="800000"/>
            <a:headEnd/>
            <a:tailEnd/>
          </a:ln>
        </p:spPr>
      </p:pic>
    </p:spTree>
    <p:extLst>
      <p:ext uri="{BB962C8B-B14F-4D97-AF65-F5344CB8AC3E}">
        <p14:creationId xmlns:p14="http://schemas.microsoft.com/office/powerpoint/2010/main" val="22420246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uFillTx/>
              </a:rPr>
              <a:t>Click to edit Master title style</a:t>
            </a:r>
            <a:endParaRPr lang="en-US">
              <a:uFillTx/>
            </a:endParaRP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uFillTx/>
              </a:rPr>
              <a:t>Click to edit Master text styles</a:t>
            </a:r>
          </a:p>
          <a:p>
            <a:pPr lvl="1"/>
            <a:r>
              <a:rPr lang="en-US" smtClean="0">
                <a:uFillTx/>
              </a:rPr>
              <a:t>Second level</a:t>
            </a:r>
          </a:p>
          <a:p>
            <a:pPr lvl="2"/>
            <a:r>
              <a:rPr lang="en-US" smtClean="0">
                <a:uFillTx/>
              </a:rPr>
              <a:t>Third level</a:t>
            </a:r>
          </a:p>
          <a:p>
            <a:pPr lvl="3"/>
            <a:r>
              <a:rPr lang="en-US" smtClean="0">
                <a:uFillTx/>
              </a:rPr>
              <a:t>Fourth level</a:t>
            </a:r>
          </a:p>
          <a:p>
            <a:pPr lvl="4"/>
            <a:r>
              <a:rPr lang="en-US" smtClean="0">
                <a:uFillTx/>
              </a:rPr>
              <a:t>Fifth level</a:t>
            </a:r>
            <a:endParaRPr lang="en-US">
              <a:uFillTx/>
            </a:endParaRP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uFillTx/>
              </a:defRPr>
            </a:lvl1pPr>
          </a:lstStyle>
          <a:p>
            <a:r>
              <a:rPr lang="en-US" smtClean="0">
                <a:uFillTx/>
              </a:rPr>
              <a:t>November, 2015</a:t>
            </a:r>
            <a:endParaRPr lang="en-US" dirty="0">
              <a:uFillTx/>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uFillTx/>
              </a:defRPr>
            </a:lvl1pPr>
          </a:lstStyle>
          <a:p>
            <a:endParaRPr lang="en-US" dirty="0">
              <a:uFillTx/>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uFillTx/>
              </a:defRPr>
            </a:lvl1pPr>
          </a:lstStyle>
          <a:p>
            <a:fld id="{42B5252E-5DE4-47A6-94D7-88B3886B06C9}" type="slidenum">
              <a:rPr lang="en-US" smtClean="0">
                <a:uFillTx/>
              </a:rPr>
              <a:pPr/>
              <a:t>‹#›</a:t>
            </a:fld>
            <a:endParaRPr lang="en-US" dirty="0">
              <a:uFillTx/>
            </a:endParaRPr>
          </a:p>
        </p:txBody>
      </p:sp>
    </p:spTree>
  </p:cSld>
  <p:clrMap bg1="lt1" tx1="dk1" bg2="lt2" tx2="dk2" accent1="accent1" accent2="accent2" accent3="accent3" accent4="accent4" accent5="accent5" accent6="accent6" hlink="hlink" folHlink="folHlink"/>
  <p:sldLayoutIdLst>
    <p:sldLayoutId id="2147483672" r:id="rId1"/>
    <p:sldLayoutId id="2147483661" r:id="rId2"/>
    <p:sldLayoutId id="2147483662" r:id="rId3"/>
    <p:sldLayoutId id="2147483663" r:id="rId4"/>
    <p:sldLayoutId id="2147483664" r:id="rId5"/>
    <p:sldLayoutId id="2147483665" r:id="rId6"/>
    <p:sldLayoutId id="2147483666" r:id="rId7"/>
    <p:sldLayoutId id="2147483667" r:id="rId8"/>
    <p:sldLayoutId id="2147483685" r:id="rId9"/>
    <p:sldLayoutId id="2147483686" r:id="rId10"/>
    <p:sldLayoutId id="2147483687"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uFillTx/>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uFillTx/>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uFillTx/>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uFillTx/>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uFillTx/>
          <a:latin typeface="+mn-lt"/>
          <a:ea typeface="+mn-ea"/>
          <a:cs typeface="+mn-cs"/>
        </a:defRPr>
      </a:lvl9pPr>
    </p:bodyStyle>
    <p:other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November,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393512-22EE-453A-8C22-10B5721DDF67}" type="slidenum">
              <a:rPr lang="en-US" smtClean="0"/>
              <a:t>‹#›</a:t>
            </a:fld>
            <a:endParaRPr lang="en-US"/>
          </a:p>
        </p:txBody>
      </p:sp>
    </p:spTree>
    <p:extLst>
      <p:ext uri="{BB962C8B-B14F-4D97-AF65-F5344CB8AC3E}">
        <p14:creationId xmlns:p14="http://schemas.microsoft.com/office/powerpoint/2010/main" val="16206267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B4F054-E7B0-4EC3-8314-E3347A5FADDB}" type="datetimeFigureOut">
              <a:rPr lang="en-US" smtClean="0">
                <a:solidFill>
                  <a:prstClr val="black">
                    <a:tint val="75000"/>
                  </a:prstClr>
                </a:solidFill>
              </a:rPr>
              <a:pPr/>
              <a:t>11/10/2015</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34FF71-B82D-40F0-8EE0-25883B6018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349292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940175"/>
            <a:ext cx="8763000" cy="1470025"/>
          </a:xfrm>
        </p:spPr>
        <p:txBody>
          <a:bodyPr>
            <a:normAutofit fontScale="90000"/>
          </a:bodyPr>
          <a:lstStyle/>
          <a:p>
            <a:pPr marL="0" indent="0"/>
            <a:r>
              <a:rPr lang="en-US" sz="4000" dirty="0" smtClean="0">
                <a:solidFill>
                  <a:srgbClr val="002569"/>
                </a:solidFill>
                <a:latin typeface="Arial Bold" panose="020B0704020202020204" pitchFamily="34" charset="0"/>
                <a:cs typeface="Arial Bold" panose="020B0704020202020204" pitchFamily="34" charset="0"/>
              </a:rPr>
              <a:t>Home and Community Based Services </a:t>
            </a:r>
            <a:r>
              <a:rPr lang="en-US" dirty="0" smtClean="0">
                <a:solidFill>
                  <a:srgbClr val="002569"/>
                </a:solidFill>
                <a:latin typeface="Arial Bold" panose="020B0704020202020204" pitchFamily="34" charset="0"/>
                <a:cs typeface="Arial Bold" panose="020B0704020202020204" pitchFamily="34" charset="0"/>
              </a:rPr>
              <a:t/>
            </a:r>
            <a:br>
              <a:rPr lang="en-US" dirty="0" smtClean="0">
                <a:solidFill>
                  <a:srgbClr val="002569"/>
                </a:solidFill>
                <a:latin typeface="Arial Bold" panose="020B0704020202020204" pitchFamily="34" charset="0"/>
                <a:cs typeface="Arial Bold" panose="020B0704020202020204" pitchFamily="34" charset="0"/>
              </a:rPr>
            </a:br>
            <a:r>
              <a:rPr lang="en-US" sz="4900" dirty="0" smtClean="0">
                <a:solidFill>
                  <a:srgbClr val="002569"/>
                </a:solidFill>
                <a:latin typeface="Arial Bold" panose="020B0704020202020204" pitchFamily="34" charset="0"/>
                <a:cs typeface="Arial Bold" panose="020B0704020202020204" pitchFamily="34" charset="0"/>
              </a:rPr>
              <a:t>Waiver Integration Project</a:t>
            </a:r>
            <a:r>
              <a:rPr lang="en-US" sz="5400" dirty="0" smtClean="0">
                <a:solidFill>
                  <a:srgbClr val="002569"/>
                </a:solidFill>
                <a:latin typeface="Arial Bold" panose="020B0704020202020204" pitchFamily="34" charset="0"/>
                <a:cs typeface="Arial Bold" panose="020B0704020202020204" pitchFamily="34" charset="0"/>
              </a:rPr>
              <a:t/>
            </a:r>
            <a:br>
              <a:rPr lang="en-US" sz="5400" dirty="0" smtClean="0">
                <a:solidFill>
                  <a:srgbClr val="002569"/>
                </a:solidFill>
                <a:latin typeface="Arial Bold" panose="020B0704020202020204" pitchFamily="34" charset="0"/>
                <a:cs typeface="Arial Bold" panose="020B0704020202020204" pitchFamily="34" charset="0"/>
              </a:rPr>
            </a:br>
            <a:r>
              <a:rPr lang="en-US" sz="4000" b="1" i="1" dirty="0" smtClean="0">
                <a:solidFill>
                  <a:srgbClr val="002569"/>
                </a:solidFill>
                <a:latin typeface="Arial Bold" panose="020B0704020202020204" pitchFamily="34" charset="0"/>
                <a:cs typeface="Arial Bold" panose="020B0704020202020204" pitchFamily="34" charset="0"/>
              </a:rPr>
              <a:t>Public Information &amp; Listening Session</a:t>
            </a:r>
            <a:endParaRPr lang="en-US" dirty="0">
              <a:solidFill>
                <a:srgbClr val="002569"/>
              </a:solidFill>
              <a:latin typeface="Arial Bold" panose="020B0704020202020204" pitchFamily="34" charset="0"/>
              <a:cs typeface="Arial Bold" panose="020B070402020202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1332" y="304800"/>
            <a:ext cx="6541337" cy="3200400"/>
          </a:xfrm>
          <a:prstGeom prst="rect">
            <a:avLst/>
          </a:prstGeom>
        </p:spPr>
      </p:pic>
    </p:spTree>
    <p:extLst>
      <p:ext uri="{BB962C8B-B14F-4D97-AF65-F5344CB8AC3E}">
        <p14:creationId xmlns:p14="http://schemas.microsoft.com/office/powerpoint/2010/main" val="2072990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33400" y="427038"/>
            <a:ext cx="8229600" cy="792162"/>
          </a:xfrm>
        </p:spPr>
        <p:txBody>
          <a:bodyPr>
            <a:noAutofit/>
          </a:bodyPr>
          <a:lstStyle/>
          <a:p>
            <a:pPr algn="l"/>
            <a:r>
              <a:rPr lang="en-US" sz="3600" b="1" dirty="0" smtClean="0">
                <a:solidFill>
                  <a:srgbClr val="002569"/>
                </a:solidFill>
                <a:uFillTx/>
                <a:latin typeface="Arial Bold" panose="020B0704020202020204" pitchFamily="34" charset="0"/>
                <a:cs typeface="Arial Bold" panose="020B0704020202020204" pitchFamily="34" charset="0"/>
              </a:rPr>
              <a:t>Why </a:t>
            </a:r>
            <a:r>
              <a:rPr lang="en-US" sz="3600" b="1" dirty="0" smtClean="0">
                <a:solidFill>
                  <a:srgbClr val="002569"/>
                </a:solidFill>
                <a:latin typeface="Arial Bold" panose="020B0704020202020204" pitchFamily="34" charset="0"/>
                <a:cs typeface="Arial Bold" panose="020B0704020202020204" pitchFamily="34" charset="0"/>
              </a:rPr>
              <a:t>Integrate the Waivers – Part 1</a:t>
            </a:r>
            <a:endParaRPr lang="en-US" sz="3600" b="1" dirty="0">
              <a:solidFill>
                <a:srgbClr val="002569"/>
              </a:solidFill>
              <a:uFillTx/>
              <a:latin typeface="Arial Bold" panose="020B0704020202020204" pitchFamily="34" charset="0"/>
              <a:cs typeface="Arial Bold" panose="020B0704020202020204" pitchFamily="34" charset="0"/>
            </a:endParaRPr>
          </a:p>
        </p:txBody>
      </p:sp>
      <p:sp>
        <p:nvSpPr>
          <p:cNvPr id="12" name="Content Placeholder 11"/>
          <p:cNvSpPr>
            <a:spLocks noGrp="1"/>
          </p:cNvSpPr>
          <p:nvPr>
            <p:ph idx="4294967295"/>
          </p:nvPr>
        </p:nvSpPr>
        <p:spPr>
          <a:xfrm>
            <a:off x="457200" y="1346525"/>
            <a:ext cx="8229600" cy="4906963"/>
          </a:xfrm>
        </p:spPr>
        <p:txBody>
          <a:bodyPr>
            <a:normAutofit/>
          </a:bodyPr>
          <a:lstStyle/>
          <a:p>
            <a:r>
              <a:rPr lang="en-US" sz="2200" dirty="0">
                <a:solidFill>
                  <a:srgbClr val="002060"/>
                </a:solidFill>
                <a:latin typeface="Arial" panose="020B0604020202020204" pitchFamily="34" charset="0"/>
                <a:cs typeface="Arial" panose="020B0604020202020204" pitchFamily="34" charset="0"/>
              </a:rPr>
              <a:t>To create parity for populations served through Home and Community Based Services (HCBS) – services should be based on a personalized plan of care and centered on an </a:t>
            </a:r>
            <a:r>
              <a:rPr lang="en-US" sz="2200" dirty="0" smtClean="0">
                <a:solidFill>
                  <a:srgbClr val="002060"/>
                </a:solidFill>
                <a:latin typeface="Arial" panose="020B0604020202020204" pitchFamily="34" charset="0"/>
                <a:cs typeface="Arial" panose="020B0604020202020204" pitchFamily="34" charset="0"/>
              </a:rPr>
              <a:t>individual’s </a:t>
            </a:r>
            <a:r>
              <a:rPr lang="en-US" sz="2200" dirty="0">
                <a:solidFill>
                  <a:srgbClr val="002060"/>
                </a:solidFill>
                <a:latin typeface="Arial" panose="020B0604020202020204" pitchFamily="34" charset="0"/>
                <a:cs typeface="Arial" panose="020B0604020202020204" pitchFamily="34" charset="0"/>
              </a:rPr>
              <a:t>needs rather than their </a:t>
            </a:r>
            <a:r>
              <a:rPr lang="en-US" sz="2200" dirty="0" smtClean="0">
                <a:solidFill>
                  <a:srgbClr val="002060"/>
                </a:solidFill>
                <a:latin typeface="Arial" panose="020B0604020202020204" pitchFamily="34" charset="0"/>
                <a:cs typeface="Arial" panose="020B0604020202020204" pitchFamily="34" charset="0"/>
              </a:rPr>
              <a:t>disability</a:t>
            </a:r>
          </a:p>
          <a:p>
            <a:endParaRPr lang="en-US" sz="2200" dirty="0">
              <a:solidFill>
                <a:srgbClr val="002060"/>
              </a:solidFill>
              <a:latin typeface="Arial" panose="020B0604020202020204" pitchFamily="34" charset="0"/>
              <a:cs typeface="Arial" panose="020B0604020202020204" pitchFamily="34" charset="0"/>
            </a:endParaRPr>
          </a:p>
          <a:p>
            <a:r>
              <a:rPr lang="en-US" sz="2200" dirty="0">
                <a:solidFill>
                  <a:srgbClr val="002060"/>
                </a:solidFill>
                <a:latin typeface="Arial" panose="020B0604020202020204" pitchFamily="34" charset="0"/>
                <a:cs typeface="Arial" panose="020B0604020202020204" pitchFamily="34" charset="0"/>
              </a:rPr>
              <a:t>To offer a broader array of services – some individuals have disabilities that qualify them for more than one HCBS program, but they are limited to a single set of services</a:t>
            </a:r>
          </a:p>
          <a:p>
            <a:endParaRPr lang="en-US" sz="2400" dirty="0">
              <a:solidFill>
                <a:srgbClr val="002569"/>
              </a:solidFill>
              <a:latin typeface="Arial" panose="020B0604020202020204" pitchFamily="34" charset="0"/>
              <a:cs typeface="Arial" panose="020B0604020202020204" pitchFamily="34" charset="0"/>
            </a:endParaRPr>
          </a:p>
          <a:p>
            <a:endParaRPr lang="en-US" dirty="0">
              <a:solidFill>
                <a:srgbClr val="002569"/>
              </a:solidFill>
            </a:endParaRPr>
          </a:p>
        </p:txBody>
      </p:sp>
      <p:sp>
        <p:nvSpPr>
          <p:cNvPr id="2" name="Rectangle 1"/>
          <p:cNvSpPr/>
          <p:nvPr/>
        </p:nvSpPr>
        <p:spPr>
          <a:xfrm>
            <a:off x="304800" y="1219200"/>
            <a:ext cx="8305800" cy="1785104"/>
          </a:xfrm>
          <a:prstGeom prst="rect">
            <a:avLst/>
          </a:prstGeom>
        </p:spPr>
        <p:txBody>
          <a:bodyPr wrap="square">
            <a:spAutoFit/>
          </a:bodyPr>
          <a:lstStyle/>
          <a:p>
            <a:pPr lvl="0"/>
            <a:endParaRPr lang="en-US" sz="2000" dirty="0">
              <a:uFillTx/>
            </a:endParaRPr>
          </a:p>
          <a:p>
            <a:pPr lvl="0"/>
            <a:endParaRPr lang="en-US" dirty="0" smtClean="0">
              <a:uFillTx/>
            </a:endParaRPr>
          </a:p>
          <a:p>
            <a:pPr lvl="0"/>
            <a:endParaRPr lang="en-US" dirty="0">
              <a:uFillTx/>
            </a:endParaRPr>
          </a:p>
          <a:p>
            <a:pPr lvl="0"/>
            <a:endParaRPr lang="en-US" dirty="0" smtClean="0">
              <a:uFillTx/>
            </a:endParaRPr>
          </a:p>
          <a:p>
            <a:pPr lvl="0"/>
            <a:endParaRPr lang="en-US" dirty="0">
              <a:uFillTx/>
            </a:endParaRPr>
          </a:p>
          <a:p>
            <a:pPr lvl="0"/>
            <a:endParaRPr lang="en-US" dirty="0">
              <a:uFillTx/>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533400" y="427038"/>
            <a:ext cx="8229600" cy="792162"/>
          </a:xfrm>
        </p:spPr>
        <p:txBody>
          <a:bodyPr>
            <a:noAutofit/>
          </a:bodyPr>
          <a:lstStyle/>
          <a:p>
            <a:pPr algn="l"/>
            <a:r>
              <a:rPr lang="en-US" sz="3600" b="1" dirty="0" smtClean="0">
                <a:solidFill>
                  <a:srgbClr val="002569"/>
                </a:solidFill>
                <a:uFillTx/>
                <a:latin typeface="Arial Bold" panose="020B0704020202020204" pitchFamily="34" charset="0"/>
                <a:cs typeface="Arial Bold" panose="020B0704020202020204" pitchFamily="34" charset="0"/>
              </a:rPr>
              <a:t>Why </a:t>
            </a:r>
            <a:r>
              <a:rPr lang="en-US" sz="3600" b="1" dirty="0" smtClean="0">
                <a:solidFill>
                  <a:srgbClr val="002569"/>
                </a:solidFill>
                <a:latin typeface="Arial Bold" panose="020B0704020202020204" pitchFamily="34" charset="0"/>
                <a:cs typeface="Arial Bold" panose="020B0704020202020204" pitchFamily="34" charset="0"/>
              </a:rPr>
              <a:t>Integrate the Waivers – Part 2</a:t>
            </a:r>
            <a:endParaRPr lang="en-US" sz="3600" b="1" dirty="0">
              <a:solidFill>
                <a:srgbClr val="002569"/>
              </a:solidFill>
              <a:uFillTx/>
              <a:latin typeface="Arial Bold" panose="020B0704020202020204" pitchFamily="34" charset="0"/>
              <a:cs typeface="Arial Bold" panose="020B0704020202020204" pitchFamily="34" charset="0"/>
            </a:endParaRPr>
          </a:p>
        </p:txBody>
      </p:sp>
      <p:sp>
        <p:nvSpPr>
          <p:cNvPr id="12" name="Content Placeholder 11"/>
          <p:cNvSpPr>
            <a:spLocks noGrp="1"/>
          </p:cNvSpPr>
          <p:nvPr>
            <p:ph idx="4294967295"/>
          </p:nvPr>
        </p:nvSpPr>
        <p:spPr>
          <a:xfrm>
            <a:off x="457200" y="1346525"/>
            <a:ext cx="8229600" cy="4906963"/>
          </a:xfrm>
        </p:spPr>
        <p:txBody>
          <a:bodyPr>
            <a:normAutofit/>
          </a:bodyPr>
          <a:lstStyle/>
          <a:p>
            <a:r>
              <a:rPr lang="en-US" sz="2200" dirty="0" smtClean="0">
                <a:solidFill>
                  <a:srgbClr val="002060"/>
                </a:solidFill>
                <a:latin typeface="Arial" panose="020B0604020202020204" pitchFamily="34" charset="0"/>
                <a:cs typeface="Arial" panose="020B0604020202020204" pitchFamily="34" charset="0"/>
              </a:rPr>
              <a:t>To </a:t>
            </a:r>
            <a:r>
              <a:rPr lang="en-US" sz="2200" dirty="0">
                <a:solidFill>
                  <a:srgbClr val="002060"/>
                </a:solidFill>
                <a:latin typeface="Arial" panose="020B0604020202020204" pitchFamily="34" charset="0"/>
                <a:cs typeface="Arial" panose="020B0604020202020204" pitchFamily="34" charset="0"/>
              </a:rPr>
              <a:t>improve </a:t>
            </a:r>
            <a:r>
              <a:rPr lang="en-US" sz="2200" dirty="0" smtClean="0">
                <a:solidFill>
                  <a:srgbClr val="002060"/>
                </a:solidFill>
                <a:latin typeface="Arial" panose="020B0604020202020204" pitchFamily="34" charset="0"/>
                <a:cs typeface="Arial" panose="020B0604020202020204" pitchFamily="34" charset="0"/>
              </a:rPr>
              <a:t>moves between </a:t>
            </a:r>
            <a:r>
              <a:rPr lang="en-US" sz="2200" dirty="0">
                <a:solidFill>
                  <a:srgbClr val="002060"/>
                </a:solidFill>
                <a:latin typeface="Arial" panose="020B0604020202020204" pitchFamily="34" charset="0"/>
                <a:cs typeface="Arial" panose="020B0604020202020204" pitchFamily="34" charset="0"/>
              </a:rPr>
              <a:t>HCBS Programs and in transitioning from child to adult services</a:t>
            </a:r>
          </a:p>
          <a:p>
            <a:endParaRPr lang="en-US" sz="2200" dirty="0" smtClean="0">
              <a:solidFill>
                <a:srgbClr val="002569"/>
              </a:solidFill>
              <a:latin typeface="Arial" panose="020B0604020202020204" pitchFamily="34" charset="0"/>
              <a:cs typeface="Arial" panose="020B0604020202020204" pitchFamily="34" charset="0"/>
            </a:endParaRPr>
          </a:p>
          <a:p>
            <a:r>
              <a:rPr lang="en-US" sz="2200" dirty="0" smtClean="0">
                <a:solidFill>
                  <a:srgbClr val="002569"/>
                </a:solidFill>
                <a:latin typeface="Arial" panose="020B0604020202020204" pitchFamily="34" charset="0"/>
                <a:cs typeface="Arial" panose="020B0604020202020204" pitchFamily="34" charset="0"/>
              </a:rPr>
              <a:t>To support development and expansion of community-based services</a:t>
            </a:r>
          </a:p>
          <a:p>
            <a:endParaRPr lang="en-US" sz="2200" dirty="0" smtClean="0">
              <a:solidFill>
                <a:srgbClr val="002569"/>
              </a:solidFill>
              <a:latin typeface="Arial" panose="020B0604020202020204" pitchFamily="34" charset="0"/>
              <a:cs typeface="Arial" panose="020B0604020202020204" pitchFamily="34" charset="0"/>
            </a:endParaRPr>
          </a:p>
          <a:p>
            <a:r>
              <a:rPr lang="en-US" sz="2200" dirty="0" smtClean="0">
                <a:solidFill>
                  <a:srgbClr val="002569"/>
                </a:solidFill>
                <a:latin typeface="Arial" panose="020B0604020202020204" pitchFamily="34" charset="0"/>
                <a:cs typeface="Arial" panose="020B0604020202020204" pitchFamily="34" charset="0"/>
              </a:rPr>
              <a:t>To make things simpler for KanCare members, their families, and providers</a:t>
            </a:r>
            <a:endParaRPr lang="en-US" sz="2200" dirty="0">
              <a:solidFill>
                <a:srgbClr val="002569"/>
              </a:solidFill>
              <a:latin typeface="Arial" panose="020B0604020202020204" pitchFamily="34" charset="0"/>
              <a:cs typeface="Arial" panose="020B0604020202020204" pitchFamily="34" charset="0"/>
            </a:endParaRPr>
          </a:p>
          <a:p>
            <a:endParaRPr lang="en-US" sz="2400" dirty="0">
              <a:solidFill>
                <a:srgbClr val="002569"/>
              </a:solidFill>
              <a:latin typeface="Arial" panose="020B0604020202020204" pitchFamily="34" charset="0"/>
              <a:cs typeface="Arial" panose="020B0604020202020204" pitchFamily="34" charset="0"/>
            </a:endParaRPr>
          </a:p>
          <a:p>
            <a:endParaRPr lang="en-US" dirty="0">
              <a:solidFill>
                <a:srgbClr val="002569"/>
              </a:solidFill>
            </a:endParaRPr>
          </a:p>
        </p:txBody>
      </p:sp>
      <p:sp>
        <p:nvSpPr>
          <p:cNvPr id="2" name="Rectangle 1"/>
          <p:cNvSpPr/>
          <p:nvPr/>
        </p:nvSpPr>
        <p:spPr>
          <a:xfrm>
            <a:off x="304800" y="1219200"/>
            <a:ext cx="8305800" cy="1785104"/>
          </a:xfrm>
          <a:prstGeom prst="rect">
            <a:avLst/>
          </a:prstGeom>
        </p:spPr>
        <p:txBody>
          <a:bodyPr wrap="square">
            <a:spAutoFit/>
          </a:bodyPr>
          <a:lstStyle/>
          <a:p>
            <a:pPr lvl="0"/>
            <a:endParaRPr lang="en-US" sz="2000" dirty="0">
              <a:uFillTx/>
            </a:endParaRPr>
          </a:p>
          <a:p>
            <a:pPr lvl="0"/>
            <a:endParaRPr lang="en-US" dirty="0" smtClean="0">
              <a:uFillTx/>
            </a:endParaRPr>
          </a:p>
          <a:p>
            <a:pPr lvl="0"/>
            <a:endParaRPr lang="en-US" dirty="0">
              <a:uFillTx/>
            </a:endParaRPr>
          </a:p>
          <a:p>
            <a:pPr lvl="0"/>
            <a:endParaRPr lang="en-US" dirty="0" smtClean="0">
              <a:uFillTx/>
            </a:endParaRPr>
          </a:p>
          <a:p>
            <a:pPr lvl="0"/>
            <a:endParaRPr lang="en-US" dirty="0">
              <a:uFillTx/>
            </a:endParaRPr>
          </a:p>
          <a:p>
            <a:pPr lvl="0"/>
            <a:endParaRPr lang="en-US" dirty="0">
              <a:uFillTx/>
            </a:endParaRPr>
          </a:p>
        </p:txBody>
      </p:sp>
    </p:spTree>
    <p:extLst>
      <p:ext uri="{BB962C8B-B14F-4D97-AF65-F5344CB8AC3E}">
        <p14:creationId xmlns:p14="http://schemas.microsoft.com/office/powerpoint/2010/main" val="3076681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228600" y="152400"/>
            <a:ext cx="8420100" cy="990600"/>
          </a:xfrm>
        </p:spPr>
        <p:txBody>
          <a:bodyPr>
            <a:noAutofit/>
          </a:bodyPr>
          <a:lstStyle/>
          <a:p>
            <a:pPr algn="l"/>
            <a:r>
              <a:rPr lang="en-US" sz="3600" b="1" dirty="0" smtClean="0">
                <a:solidFill>
                  <a:srgbClr val="002569"/>
                </a:solidFill>
                <a:uFillTx/>
                <a:latin typeface="Arial Bold" panose="020B0704020202020204" pitchFamily="34" charset="0"/>
                <a:cs typeface="Arial Bold" panose="020B0704020202020204" pitchFamily="34" charset="0"/>
              </a:rPr>
              <a:t>How Will </a:t>
            </a:r>
            <a:r>
              <a:rPr lang="en-US" sz="3600" b="1" dirty="0">
                <a:solidFill>
                  <a:srgbClr val="002569"/>
                </a:solidFill>
                <a:latin typeface="Arial Bold" panose="020B0704020202020204" pitchFamily="34" charset="0"/>
                <a:cs typeface="Arial Bold" panose="020B0704020202020204" pitchFamily="34" charset="0"/>
              </a:rPr>
              <a:t>W</a:t>
            </a:r>
            <a:r>
              <a:rPr lang="en-US" sz="3600" b="1" dirty="0" smtClean="0">
                <a:solidFill>
                  <a:srgbClr val="002569"/>
                </a:solidFill>
                <a:uFillTx/>
                <a:latin typeface="Arial Bold" panose="020B0704020202020204" pitchFamily="34" charset="0"/>
                <a:cs typeface="Arial Bold" panose="020B0704020202020204" pitchFamily="34" charset="0"/>
              </a:rPr>
              <a:t>aiver </a:t>
            </a:r>
            <a:r>
              <a:rPr lang="en-US" sz="3600" b="1" dirty="0">
                <a:solidFill>
                  <a:srgbClr val="002569"/>
                </a:solidFill>
                <a:latin typeface="Arial Bold" panose="020B0704020202020204" pitchFamily="34" charset="0"/>
                <a:cs typeface="Arial Bold" panose="020B0704020202020204" pitchFamily="34" charset="0"/>
              </a:rPr>
              <a:t>I</a:t>
            </a:r>
            <a:r>
              <a:rPr lang="en-US" sz="3600" b="1" dirty="0" smtClean="0">
                <a:solidFill>
                  <a:srgbClr val="002569"/>
                </a:solidFill>
                <a:uFillTx/>
                <a:latin typeface="Arial Bold" panose="020B0704020202020204" pitchFamily="34" charset="0"/>
                <a:cs typeface="Arial Bold" panose="020B0704020202020204" pitchFamily="34" charset="0"/>
              </a:rPr>
              <a:t>ntegration </a:t>
            </a:r>
            <a:r>
              <a:rPr lang="en-US" sz="3600" b="1" dirty="0" smtClean="0">
                <a:solidFill>
                  <a:srgbClr val="002569"/>
                </a:solidFill>
                <a:latin typeface="Arial Bold" panose="020B0704020202020204" pitchFamily="34" charset="0"/>
                <a:cs typeface="Arial Bold" panose="020B0704020202020204" pitchFamily="34" charset="0"/>
              </a:rPr>
              <a:t>W</a:t>
            </a:r>
            <a:r>
              <a:rPr lang="en-US" sz="3600" b="1" dirty="0" smtClean="0">
                <a:solidFill>
                  <a:srgbClr val="002569"/>
                </a:solidFill>
                <a:uFillTx/>
                <a:latin typeface="Arial Bold" panose="020B0704020202020204" pitchFamily="34" charset="0"/>
                <a:cs typeface="Arial Bold" panose="020B0704020202020204" pitchFamily="34" charset="0"/>
              </a:rPr>
              <a:t>ork</a:t>
            </a:r>
            <a:endParaRPr lang="en-US" sz="3600" b="1" dirty="0">
              <a:solidFill>
                <a:srgbClr val="002569"/>
              </a:solidFill>
              <a:uFillTx/>
              <a:latin typeface="Arial Bold" panose="020B0704020202020204" pitchFamily="34" charset="0"/>
              <a:cs typeface="Arial Bold" panose="020B0704020202020204" pitchFamily="34" charset="0"/>
            </a:endParaRPr>
          </a:p>
        </p:txBody>
      </p:sp>
      <p:sp>
        <p:nvSpPr>
          <p:cNvPr id="3" name="Rectangle 2"/>
          <p:cNvSpPr/>
          <p:nvPr/>
        </p:nvSpPr>
        <p:spPr>
          <a:xfrm>
            <a:off x="495300" y="1066800"/>
            <a:ext cx="7810500" cy="4001095"/>
          </a:xfrm>
          <a:prstGeom prst="rect">
            <a:avLst/>
          </a:prstGeom>
        </p:spPr>
        <p:txBody>
          <a:bodyPr wrap="square">
            <a:spAutoFit/>
          </a:bodyPr>
          <a:lstStyle/>
          <a:p>
            <a:r>
              <a:rPr lang="en-US" sz="2200" b="1" dirty="0" smtClean="0">
                <a:solidFill>
                  <a:srgbClr val="002060"/>
                </a:solidFill>
                <a:latin typeface="Arial" panose="020B0604020202020204" pitchFamily="34" charset="0"/>
                <a:cs typeface="Arial" panose="020B0604020202020204" pitchFamily="34" charset="0"/>
              </a:rPr>
              <a:t>Full integration of seven </a:t>
            </a:r>
            <a:r>
              <a:rPr lang="en-US" sz="2200" b="1" dirty="0">
                <a:solidFill>
                  <a:srgbClr val="002060"/>
                </a:solidFill>
                <a:latin typeface="Arial" panose="020B0604020202020204" pitchFamily="34" charset="0"/>
                <a:cs typeface="Arial" panose="020B0604020202020204" pitchFamily="34" charset="0"/>
              </a:rPr>
              <a:t>1915(c) </a:t>
            </a:r>
            <a:r>
              <a:rPr lang="en-US" sz="2200" b="1" dirty="0" smtClean="0">
                <a:solidFill>
                  <a:srgbClr val="002060"/>
                </a:solidFill>
                <a:latin typeface="Arial" panose="020B0604020202020204" pitchFamily="34" charset="0"/>
                <a:cs typeface="Arial" panose="020B0604020202020204" pitchFamily="34" charset="0"/>
              </a:rPr>
              <a:t>waivers </a:t>
            </a:r>
            <a:r>
              <a:rPr lang="en-US" sz="2200" b="1" dirty="0">
                <a:solidFill>
                  <a:srgbClr val="002060"/>
                </a:solidFill>
                <a:latin typeface="Arial" panose="020B0604020202020204" pitchFamily="34" charset="0"/>
                <a:cs typeface="Arial" panose="020B0604020202020204" pitchFamily="34" charset="0"/>
              </a:rPr>
              <a:t>into </a:t>
            </a:r>
            <a:r>
              <a:rPr lang="en-US" sz="2200" b="1" dirty="0" smtClean="0">
                <a:solidFill>
                  <a:srgbClr val="002060"/>
                </a:solidFill>
                <a:latin typeface="Arial" panose="020B0604020202020204" pitchFamily="34" charset="0"/>
                <a:cs typeface="Arial" panose="020B0604020202020204" pitchFamily="34" charset="0"/>
              </a:rPr>
              <a:t> the 1115 waiver</a:t>
            </a:r>
          </a:p>
          <a:p>
            <a:endParaRPr lang="en-US" sz="2200" dirty="0">
              <a:solidFill>
                <a:srgbClr val="002060"/>
              </a:solidFill>
              <a:latin typeface="Arial" panose="020B0604020202020204" pitchFamily="34" charset="0"/>
              <a:cs typeface="Arial" panose="020B0604020202020204" pitchFamily="34" charset="0"/>
            </a:endParaRPr>
          </a:p>
          <a:p>
            <a:r>
              <a:rPr lang="en-US" sz="2200" dirty="0" smtClean="0">
                <a:solidFill>
                  <a:srgbClr val="002060"/>
                </a:solidFill>
                <a:latin typeface="Arial" panose="020B0604020202020204" pitchFamily="34" charset="0"/>
                <a:cs typeface="Arial" panose="020B0604020202020204" pitchFamily="34" charset="0"/>
              </a:rPr>
              <a:t>Entrance to HCBS will remain the same, but services will fall into two broader categories: </a:t>
            </a:r>
            <a:endParaRPr lang="en-US" sz="2200" dirty="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US" sz="2200" dirty="0" smtClean="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200" dirty="0" smtClean="0">
                <a:solidFill>
                  <a:srgbClr val="002060"/>
                </a:solidFill>
                <a:latin typeface="Arial" panose="020B0604020202020204" pitchFamily="34" charset="0"/>
                <a:cs typeface="Arial" panose="020B0604020202020204" pitchFamily="34" charset="0"/>
              </a:rPr>
              <a:t>Children’s Services</a:t>
            </a:r>
            <a:endParaRPr lang="en-US" sz="2200" dirty="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US" sz="2200" dirty="0" smtClean="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200" dirty="0" smtClean="0">
                <a:solidFill>
                  <a:srgbClr val="002060"/>
                </a:solidFill>
                <a:latin typeface="Arial" panose="020B0604020202020204" pitchFamily="34" charset="0"/>
                <a:cs typeface="Arial" panose="020B0604020202020204" pitchFamily="34" charset="0"/>
              </a:rPr>
              <a:t>Adults’ Services</a:t>
            </a:r>
            <a:endParaRPr lang="en-US" sz="2200" dirty="0">
              <a:solidFill>
                <a:srgbClr val="002060"/>
              </a:solidFill>
              <a:latin typeface="Arial" panose="020B0604020202020204" pitchFamily="34" charset="0"/>
              <a:cs typeface="Arial" panose="020B0604020202020204" pitchFamily="34" charset="0"/>
            </a:endParaRPr>
          </a:p>
          <a:p>
            <a:endParaRPr lang="en-US" sz="2000" b="1" dirty="0">
              <a:solidFill>
                <a:srgbClr val="002060"/>
              </a:solidFill>
              <a:latin typeface="Arial" panose="020B0604020202020204" pitchFamily="34" charset="0"/>
              <a:cs typeface="Arial" panose="020B0604020202020204" pitchFamily="34" charset="0"/>
            </a:endParaRPr>
          </a:p>
          <a:p>
            <a:pPr lvl="2"/>
            <a:endParaRPr lang="en-US" b="1" dirty="0">
              <a:uFillTx/>
              <a:sym typeface="Wingdings" panose="05000000000000000000" pitchFamily="2" charset="2"/>
            </a:endParaRPr>
          </a:p>
          <a:p>
            <a:pPr lvl="2"/>
            <a:endParaRPr lang="en-US" b="1" dirty="0">
              <a:solidFill>
                <a:srgbClr val="1F497D"/>
              </a:solidFill>
              <a:uFillTx/>
            </a:endParaRPr>
          </a:p>
        </p:txBody>
      </p:sp>
      <p:sp>
        <p:nvSpPr>
          <p:cNvPr id="2" name="Rectangle 1"/>
          <p:cNvSpPr/>
          <p:nvPr/>
        </p:nvSpPr>
        <p:spPr>
          <a:xfrm>
            <a:off x="550097" y="1443840"/>
            <a:ext cx="8001000" cy="2215991"/>
          </a:xfrm>
          <a:prstGeom prst="rect">
            <a:avLst/>
          </a:prstGeom>
        </p:spPr>
        <p:txBody>
          <a:bodyPr wrap="square">
            <a:spAutoFit/>
          </a:bodyPr>
          <a:lstStyle/>
          <a:p>
            <a:pPr lvl="0"/>
            <a:endParaRPr lang="en-US" sz="2400" dirty="0">
              <a:solidFill>
                <a:schemeClr val="tx2"/>
              </a:solidFill>
              <a:uFillTx/>
            </a:endParaRPr>
          </a:p>
          <a:p>
            <a:pPr lvl="0"/>
            <a:endParaRPr lang="en-US" sz="2400" dirty="0">
              <a:solidFill>
                <a:schemeClr val="tx2"/>
              </a:solidFill>
              <a:uFillTx/>
            </a:endParaRPr>
          </a:p>
          <a:p>
            <a:pPr lvl="0"/>
            <a:endParaRPr lang="en-US" dirty="0" smtClean="0">
              <a:uFillTx/>
            </a:endParaRPr>
          </a:p>
          <a:p>
            <a:pPr lvl="0"/>
            <a:endParaRPr lang="en-US" dirty="0">
              <a:uFillTx/>
            </a:endParaRPr>
          </a:p>
          <a:p>
            <a:pPr lvl="0"/>
            <a:endParaRPr lang="en-US" dirty="0" smtClean="0">
              <a:uFillTx/>
            </a:endParaRPr>
          </a:p>
          <a:p>
            <a:pPr lvl="0"/>
            <a:endParaRPr lang="en-US" dirty="0">
              <a:uFillTx/>
            </a:endParaRPr>
          </a:p>
          <a:p>
            <a:pPr lvl="0"/>
            <a:endParaRPr lang="en-US" dirty="0">
              <a:uFillTx/>
            </a:endParaRPr>
          </a:p>
        </p:txBody>
      </p:sp>
    </p:spTree>
    <p:extLst>
      <p:ext uri="{BB962C8B-B14F-4D97-AF65-F5344CB8AC3E}">
        <p14:creationId xmlns:p14="http://schemas.microsoft.com/office/powerpoint/2010/main" val="36866033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7"/>
          <p:cNvSpPr txBox="1"/>
          <p:nvPr/>
        </p:nvSpPr>
        <p:spPr>
          <a:xfrm>
            <a:off x="621030" y="2473516"/>
            <a:ext cx="7896860" cy="3547872"/>
          </a:xfrm>
          <a:prstGeom prst="rect">
            <a:avLst/>
          </a:prstGeom>
          <a:solidFill>
            <a:schemeClr val="bg1"/>
          </a:solidFill>
          <a:ln w="2857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42900" marR="0" lvl="0" indent="-342900">
              <a:lnSpc>
                <a:spcPct val="115000"/>
              </a:lnSpc>
              <a:spcBef>
                <a:spcPts val="0"/>
              </a:spcBef>
              <a:spcAft>
                <a:spcPts val="0"/>
              </a:spcAft>
              <a:buFont typeface="Symbol"/>
              <a:buChar char=""/>
            </a:pPr>
            <a:r>
              <a:rPr lang="en-US" sz="1500" dirty="0" smtClean="0">
                <a:effectLst/>
                <a:latin typeface="Arial" panose="020B0604020202020204" pitchFamily="34" charset="0"/>
                <a:ea typeface="Calibri"/>
                <a:cs typeface="Arial" panose="020B0604020202020204" pitchFamily="34" charset="0"/>
              </a:rPr>
              <a:t>All </a:t>
            </a:r>
            <a:r>
              <a:rPr lang="en-US" sz="1500" dirty="0">
                <a:effectLst/>
                <a:latin typeface="Arial" panose="020B0604020202020204" pitchFamily="34" charset="0"/>
                <a:ea typeface="Calibri"/>
                <a:cs typeface="Arial" panose="020B0604020202020204" pitchFamily="34" charset="0"/>
              </a:rPr>
              <a:t>Medicaid </a:t>
            </a:r>
            <a:r>
              <a:rPr lang="en-US" sz="1500" dirty="0" smtClean="0">
                <a:effectLst/>
                <a:latin typeface="Arial" panose="020B0604020202020204" pitchFamily="34" charset="0"/>
                <a:ea typeface="Calibri"/>
                <a:cs typeface="Arial" panose="020B0604020202020204" pitchFamily="34" charset="0"/>
              </a:rPr>
              <a:t>services </a:t>
            </a:r>
            <a:r>
              <a:rPr lang="en-US" sz="1500" dirty="0">
                <a:effectLst/>
                <a:latin typeface="Arial" panose="020B0604020202020204" pitchFamily="34" charset="0"/>
                <a:ea typeface="Calibri"/>
                <a:cs typeface="Arial" panose="020B0604020202020204" pitchFamily="34" charset="0"/>
              </a:rPr>
              <a:t>in </a:t>
            </a:r>
            <a:r>
              <a:rPr lang="en-US" sz="1500" dirty="0" smtClean="0">
                <a:effectLst/>
                <a:latin typeface="Arial" panose="020B0604020202020204" pitchFamily="34" charset="0"/>
                <a:ea typeface="Calibri"/>
                <a:cs typeface="Arial" panose="020B0604020202020204" pitchFamily="34" charset="0"/>
              </a:rPr>
              <a:t>State Plan</a:t>
            </a:r>
            <a:endParaRPr lang="en-US" sz="1100" dirty="0">
              <a:effectLst/>
              <a:latin typeface="Arial" panose="020B0604020202020204" pitchFamily="34" charset="0"/>
              <a:ea typeface="Calibri"/>
              <a:cs typeface="Arial" panose="020B0604020202020204" pitchFamily="34" charset="0"/>
            </a:endParaRPr>
          </a:p>
          <a:p>
            <a:pPr marL="342900" marR="0" lvl="0" indent="-342900">
              <a:lnSpc>
                <a:spcPct val="115000"/>
              </a:lnSpc>
              <a:spcBef>
                <a:spcPts val="0"/>
              </a:spcBef>
              <a:spcAft>
                <a:spcPts val="50"/>
              </a:spcAft>
              <a:buFont typeface="Symbol"/>
              <a:buChar char=""/>
            </a:pPr>
            <a:r>
              <a:rPr lang="en-US" sz="1500" dirty="0">
                <a:effectLst/>
                <a:latin typeface="Arial" panose="020B0604020202020204" pitchFamily="34" charset="0"/>
                <a:ea typeface="Calibri"/>
                <a:cs typeface="Arial" panose="020B0604020202020204" pitchFamily="34" charset="0"/>
              </a:rPr>
              <a:t>Authority to provide all services through managed care to all </a:t>
            </a:r>
            <a:r>
              <a:rPr lang="en-US" sz="1500" dirty="0" smtClean="0">
                <a:effectLst/>
                <a:latin typeface="Arial" panose="020B0604020202020204" pitchFamily="34" charset="0"/>
                <a:ea typeface="Calibri"/>
                <a:cs typeface="Arial" panose="020B0604020202020204" pitchFamily="34" charset="0"/>
              </a:rPr>
              <a:t>populations</a:t>
            </a:r>
          </a:p>
          <a:p>
            <a:pPr marL="342900" marR="0" lvl="0" indent="-342900">
              <a:lnSpc>
                <a:spcPct val="115000"/>
              </a:lnSpc>
              <a:spcBef>
                <a:spcPts val="0"/>
              </a:spcBef>
              <a:spcAft>
                <a:spcPts val="50"/>
              </a:spcAft>
              <a:buFont typeface="Symbol"/>
              <a:buChar char=""/>
            </a:pPr>
            <a:r>
              <a:rPr lang="en-US" sz="1500" dirty="0" smtClean="0">
                <a:effectLst/>
                <a:latin typeface="Arial" panose="020B0604020202020204" pitchFamily="34" charset="0"/>
                <a:ea typeface="Calibri"/>
                <a:cs typeface="Arial" panose="020B0604020202020204" pitchFamily="34" charset="0"/>
              </a:rPr>
              <a:t>Includes </a:t>
            </a:r>
            <a:r>
              <a:rPr lang="en-US" sz="1500" dirty="0">
                <a:effectLst/>
                <a:latin typeface="Arial" panose="020B0604020202020204" pitchFamily="34" charset="0"/>
                <a:ea typeface="Calibri"/>
                <a:cs typeface="Arial" panose="020B0604020202020204" pitchFamily="34" charset="0"/>
              </a:rPr>
              <a:t>KanCare CommunityCare (HCBS)</a:t>
            </a:r>
            <a:endParaRPr lang="en-US" sz="1100" dirty="0">
              <a:effectLst/>
              <a:latin typeface="Arial" panose="020B0604020202020204" pitchFamily="34" charset="0"/>
              <a:ea typeface="Calibri"/>
              <a:cs typeface="Arial" panose="020B0604020202020204" pitchFamily="34" charset="0"/>
            </a:endParaRPr>
          </a:p>
        </p:txBody>
      </p:sp>
      <p:grpSp>
        <p:nvGrpSpPr>
          <p:cNvPr id="11" name="Group 10"/>
          <p:cNvGrpSpPr/>
          <p:nvPr/>
        </p:nvGrpSpPr>
        <p:grpSpPr>
          <a:xfrm>
            <a:off x="812800" y="3668078"/>
            <a:ext cx="2951480" cy="544195"/>
            <a:chOff x="0" y="0"/>
            <a:chExt cx="2957830" cy="548640"/>
          </a:xfrm>
        </p:grpSpPr>
        <p:sp>
          <p:nvSpPr>
            <p:cNvPr id="22" name="Rectangle 21"/>
            <p:cNvSpPr/>
            <p:nvPr/>
          </p:nvSpPr>
          <p:spPr>
            <a:xfrm>
              <a:off x="0" y="0"/>
              <a:ext cx="2957830" cy="548640"/>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 name="Text Box 50"/>
            <p:cNvSpPr txBox="1"/>
            <p:nvPr/>
          </p:nvSpPr>
          <p:spPr>
            <a:xfrm>
              <a:off x="6724" y="107577"/>
              <a:ext cx="2494429" cy="316006"/>
            </a:xfrm>
            <a:prstGeom prst="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400" b="1" dirty="0">
                  <a:effectLst/>
                  <a:latin typeface="Arial" panose="020B0604020202020204" pitchFamily="34" charset="0"/>
                  <a:ea typeface="Calibri"/>
                  <a:cs typeface="Arial" panose="020B0604020202020204" pitchFamily="34" charset="0"/>
                </a:rPr>
                <a:t>Children’s Benefit </a:t>
              </a:r>
              <a:r>
                <a:rPr lang="en-US" sz="1400" b="1" dirty="0" smtClean="0">
                  <a:effectLst/>
                  <a:latin typeface="Arial" panose="020B0604020202020204" pitchFamily="34" charset="0"/>
                  <a:ea typeface="Calibri"/>
                  <a:cs typeface="Arial" panose="020B0604020202020204" pitchFamily="34" charset="0"/>
                </a:rPr>
                <a:t>Plan</a:t>
              </a:r>
              <a:endParaRPr lang="en-US" sz="1100" dirty="0">
                <a:effectLst/>
                <a:latin typeface="Arial" panose="020B0604020202020204" pitchFamily="34" charset="0"/>
                <a:ea typeface="Calibri"/>
                <a:cs typeface="Arial" panose="020B0604020202020204" pitchFamily="34" charset="0"/>
              </a:endParaRPr>
            </a:p>
          </p:txBody>
        </p:sp>
      </p:grpSp>
      <p:cxnSp>
        <p:nvCxnSpPr>
          <p:cNvPr id="15" name="Elbow Connector 14"/>
          <p:cNvCxnSpPr/>
          <p:nvPr/>
        </p:nvCxnSpPr>
        <p:spPr>
          <a:xfrm rot="10800000" flipV="1">
            <a:off x="3760470" y="3927158"/>
            <a:ext cx="1257300" cy="0"/>
          </a:xfrm>
          <a:prstGeom prst="bentConnector3">
            <a:avLst>
              <a:gd name="adj1" fmla="val 50000"/>
            </a:avLst>
          </a:prstGeom>
          <a:ln>
            <a:tailEnd type="arrow"/>
          </a:ln>
        </p:spPr>
        <p:style>
          <a:lnRef idx="3">
            <a:schemeClr val="accent5"/>
          </a:lnRef>
          <a:fillRef idx="0">
            <a:schemeClr val="accent5"/>
          </a:fillRef>
          <a:effectRef idx="2">
            <a:schemeClr val="accent5"/>
          </a:effectRef>
          <a:fontRef idx="minor">
            <a:schemeClr val="tx1"/>
          </a:fontRef>
        </p:style>
      </p:cxnSp>
      <p:sp>
        <p:nvSpPr>
          <p:cNvPr id="12" name="Text Box 55"/>
          <p:cNvSpPr txBox="1"/>
          <p:nvPr/>
        </p:nvSpPr>
        <p:spPr>
          <a:xfrm>
            <a:off x="4800600" y="3352800"/>
            <a:ext cx="3657600" cy="1374648"/>
          </a:xfrm>
          <a:prstGeom prst="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r>
              <a:rPr lang="en-US" sz="1200" b="1" dirty="0">
                <a:effectLst/>
                <a:latin typeface="Arial" panose="020B0604020202020204" pitchFamily="34" charset="0"/>
                <a:ea typeface="Calibri"/>
                <a:cs typeface="Arial" panose="020B0604020202020204" pitchFamily="34" charset="0"/>
              </a:rPr>
              <a:t>Children with Autism</a:t>
            </a:r>
            <a:endParaRPr lang="en-US" sz="1200" dirty="0">
              <a:effectLst/>
              <a:latin typeface="Arial" panose="020B0604020202020204" pitchFamily="34" charset="0"/>
              <a:ea typeface="Calibri"/>
              <a:cs typeface="Arial" panose="020B0604020202020204" pitchFamily="34" charset="0"/>
            </a:endParaRPr>
          </a:p>
          <a:p>
            <a:pPr marL="0" marR="0">
              <a:lnSpc>
                <a:spcPct val="115000"/>
              </a:lnSpc>
              <a:spcBef>
                <a:spcPts val="0"/>
              </a:spcBef>
              <a:spcAft>
                <a:spcPts val="0"/>
              </a:spcAft>
            </a:pPr>
            <a:r>
              <a:rPr lang="en-US" sz="1200" b="1" dirty="0">
                <a:effectLst/>
                <a:latin typeface="Arial" panose="020B0604020202020204" pitchFamily="34" charset="0"/>
                <a:ea typeface="Calibri"/>
                <a:cs typeface="Arial" panose="020B0604020202020204" pitchFamily="34" charset="0"/>
              </a:rPr>
              <a:t>Children who are medically fragile and need TA</a:t>
            </a:r>
            <a:endParaRPr lang="en-US" sz="1200" dirty="0">
              <a:effectLst/>
              <a:latin typeface="Arial" panose="020B0604020202020204" pitchFamily="34" charset="0"/>
              <a:ea typeface="Calibri"/>
              <a:cs typeface="Arial" panose="020B0604020202020204" pitchFamily="34" charset="0"/>
            </a:endParaRPr>
          </a:p>
          <a:p>
            <a:pPr marL="0" marR="0">
              <a:lnSpc>
                <a:spcPct val="115000"/>
              </a:lnSpc>
              <a:spcBef>
                <a:spcPts val="0"/>
              </a:spcBef>
              <a:spcAft>
                <a:spcPts val="0"/>
              </a:spcAft>
            </a:pPr>
            <a:r>
              <a:rPr lang="en-US" sz="1200" b="1" dirty="0">
                <a:effectLst/>
                <a:latin typeface="Arial" panose="020B0604020202020204" pitchFamily="34" charset="0"/>
                <a:ea typeface="Calibri"/>
                <a:cs typeface="Arial" panose="020B0604020202020204" pitchFamily="34" charset="0"/>
              </a:rPr>
              <a:t>Children with SED</a:t>
            </a:r>
            <a:endParaRPr lang="en-US" sz="1200" dirty="0">
              <a:effectLst/>
              <a:latin typeface="Arial" panose="020B0604020202020204" pitchFamily="34" charset="0"/>
              <a:ea typeface="Calibri"/>
              <a:cs typeface="Arial" panose="020B0604020202020204" pitchFamily="34" charset="0"/>
            </a:endParaRPr>
          </a:p>
          <a:p>
            <a:pPr marL="0" marR="0">
              <a:lnSpc>
                <a:spcPct val="115000"/>
              </a:lnSpc>
              <a:spcBef>
                <a:spcPts val="0"/>
              </a:spcBef>
              <a:spcAft>
                <a:spcPts val="0"/>
              </a:spcAft>
            </a:pPr>
            <a:r>
              <a:rPr lang="en-US" sz="1200" b="1" dirty="0">
                <a:effectLst/>
                <a:latin typeface="Arial" panose="020B0604020202020204" pitchFamily="34" charset="0"/>
                <a:ea typeface="Calibri"/>
                <a:cs typeface="Arial" panose="020B0604020202020204" pitchFamily="34" charset="0"/>
              </a:rPr>
              <a:t>Children with IDD</a:t>
            </a:r>
            <a:endParaRPr lang="en-US" sz="1200" dirty="0">
              <a:effectLst/>
              <a:latin typeface="Arial" panose="020B0604020202020204" pitchFamily="34" charset="0"/>
              <a:ea typeface="Calibri"/>
              <a:cs typeface="Arial" panose="020B0604020202020204" pitchFamily="34" charset="0"/>
            </a:endParaRPr>
          </a:p>
          <a:p>
            <a:pPr marL="0" marR="0">
              <a:lnSpc>
                <a:spcPct val="115000"/>
              </a:lnSpc>
              <a:spcBef>
                <a:spcPts val="0"/>
              </a:spcBef>
              <a:spcAft>
                <a:spcPts val="0"/>
              </a:spcAft>
            </a:pPr>
            <a:r>
              <a:rPr lang="en-US" sz="1200" b="1" dirty="0">
                <a:effectLst/>
                <a:latin typeface="Arial" panose="020B0604020202020204" pitchFamily="34" charset="0"/>
                <a:ea typeface="Calibri"/>
                <a:cs typeface="Arial" panose="020B0604020202020204" pitchFamily="34" charset="0"/>
              </a:rPr>
              <a:t>Youth 16+ with PD</a:t>
            </a:r>
            <a:endParaRPr lang="en-US" sz="1200" dirty="0">
              <a:effectLst/>
              <a:latin typeface="Arial" panose="020B0604020202020204" pitchFamily="34" charset="0"/>
              <a:ea typeface="Calibri"/>
              <a:cs typeface="Arial" panose="020B0604020202020204" pitchFamily="34" charset="0"/>
            </a:endParaRPr>
          </a:p>
          <a:p>
            <a:pPr marL="0" marR="0">
              <a:lnSpc>
                <a:spcPct val="115000"/>
              </a:lnSpc>
              <a:spcBef>
                <a:spcPts val="0"/>
              </a:spcBef>
              <a:spcAft>
                <a:spcPts val="0"/>
              </a:spcAft>
            </a:pPr>
            <a:r>
              <a:rPr lang="en-US" sz="1200" b="1" dirty="0">
                <a:effectLst/>
                <a:latin typeface="Arial" panose="020B0604020202020204" pitchFamily="34" charset="0"/>
                <a:ea typeface="Calibri"/>
                <a:cs typeface="Arial" panose="020B0604020202020204" pitchFamily="34" charset="0"/>
              </a:rPr>
              <a:t>Youth 16+ with TBI</a:t>
            </a:r>
            <a:endParaRPr lang="en-US" sz="1200" dirty="0">
              <a:effectLst/>
              <a:latin typeface="Arial" panose="020B0604020202020204" pitchFamily="34" charset="0"/>
              <a:ea typeface="Calibri"/>
              <a:cs typeface="Arial" panose="020B0604020202020204" pitchFamily="34" charset="0"/>
            </a:endParaRPr>
          </a:p>
        </p:txBody>
      </p:sp>
      <p:cxnSp>
        <p:nvCxnSpPr>
          <p:cNvPr id="17" name="Elbow Connector 16"/>
          <p:cNvCxnSpPr/>
          <p:nvPr/>
        </p:nvCxnSpPr>
        <p:spPr>
          <a:xfrm rot="10800000" flipV="1">
            <a:off x="3760470" y="5307330"/>
            <a:ext cx="1257300" cy="0"/>
          </a:xfrm>
          <a:prstGeom prst="bentConnector3">
            <a:avLst>
              <a:gd name="adj1" fmla="val 50000"/>
            </a:avLst>
          </a:prstGeom>
          <a:ln>
            <a:tailEnd type="arrow"/>
          </a:ln>
        </p:spPr>
        <p:style>
          <a:lnRef idx="3">
            <a:schemeClr val="accent5"/>
          </a:lnRef>
          <a:fillRef idx="0">
            <a:schemeClr val="accent5"/>
          </a:fillRef>
          <a:effectRef idx="2">
            <a:schemeClr val="accent5"/>
          </a:effectRef>
          <a:fontRef idx="minor">
            <a:schemeClr val="tx1"/>
          </a:fontRef>
        </p:style>
      </p:cxnSp>
      <p:sp>
        <p:nvSpPr>
          <p:cNvPr id="13" name="Text Box 57"/>
          <p:cNvSpPr txBox="1"/>
          <p:nvPr/>
        </p:nvSpPr>
        <p:spPr>
          <a:xfrm>
            <a:off x="4800600" y="4839462"/>
            <a:ext cx="3657600" cy="1069848"/>
          </a:xfrm>
          <a:prstGeom prst="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r>
              <a:rPr lang="en-US" sz="1400" b="1" dirty="0">
                <a:effectLst/>
                <a:latin typeface="Arial" panose="020B0604020202020204" pitchFamily="34" charset="0"/>
                <a:ea typeface="Calibri"/>
                <a:cs typeface="Arial" panose="020B0604020202020204" pitchFamily="34" charset="0"/>
              </a:rPr>
              <a:t>Adults who are FE</a:t>
            </a:r>
            <a:endParaRPr lang="en-US" sz="1100" dirty="0">
              <a:effectLst/>
              <a:latin typeface="Arial" panose="020B0604020202020204" pitchFamily="34" charset="0"/>
              <a:ea typeface="Calibri"/>
              <a:cs typeface="Arial" panose="020B0604020202020204" pitchFamily="34" charset="0"/>
            </a:endParaRPr>
          </a:p>
          <a:p>
            <a:pPr marL="0" marR="0">
              <a:lnSpc>
                <a:spcPct val="115000"/>
              </a:lnSpc>
              <a:spcBef>
                <a:spcPts val="0"/>
              </a:spcBef>
              <a:spcAft>
                <a:spcPts val="0"/>
              </a:spcAft>
            </a:pPr>
            <a:r>
              <a:rPr lang="en-US" sz="1400" b="1" dirty="0">
                <a:effectLst/>
                <a:latin typeface="Arial" panose="020B0604020202020204" pitchFamily="34" charset="0"/>
                <a:ea typeface="Calibri"/>
                <a:cs typeface="Arial" panose="020B0604020202020204" pitchFamily="34" charset="0"/>
              </a:rPr>
              <a:t>Adults </a:t>
            </a:r>
            <a:r>
              <a:rPr lang="en-US" sz="1300" b="1" dirty="0">
                <a:effectLst/>
                <a:latin typeface="Arial" panose="020B0604020202020204" pitchFamily="34" charset="0"/>
                <a:ea typeface="Calibri"/>
                <a:cs typeface="Arial" panose="020B0604020202020204" pitchFamily="34" charset="0"/>
              </a:rPr>
              <a:t>with</a:t>
            </a:r>
            <a:r>
              <a:rPr lang="en-US" sz="1400" b="1" dirty="0">
                <a:effectLst/>
                <a:latin typeface="Arial" panose="020B0604020202020204" pitchFamily="34" charset="0"/>
                <a:ea typeface="Calibri"/>
                <a:cs typeface="Arial" panose="020B0604020202020204" pitchFamily="34" charset="0"/>
              </a:rPr>
              <a:t> IDD</a:t>
            </a:r>
            <a:endParaRPr lang="en-US" sz="1100" dirty="0">
              <a:effectLst/>
              <a:latin typeface="Arial" panose="020B0604020202020204" pitchFamily="34" charset="0"/>
              <a:ea typeface="Calibri"/>
              <a:cs typeface="Arial" panose="020B0604020202020204" pitchFamily="34" charset="0"/>
            </a:endParaRPr>
          </a:p>
          <a:p>
            <a:pPr marL="0" marR="0">
              <a:lnSpc>
                <a:spcPct val="115000"/>
              </a:lnSpc>
              <a:spcBef>
                <a:spcPts val="0"/>
              </a:spcBef>
              <a:spcAft>
                <a:spcPts val="0"/>
              </a:spcAft>
            </a:pPr>
            <a:r>
              <a:rPr lang="en-US" sz="1400" b="1" dirty="0">
                <a:effectLst/>
                <a:latin typeface="Arial" panose="020B0604020202020204" pitchFamily="34" charset="0"/>
                <a:ea typeface="Calibri"/>
                <a:cs typeface="Arial" panose="020B0604020202020204" pitchFamily="34" charset="0"/>
              </a:rPr>
              <a:t>Adults with PD</a:t>
            </a:r>
            <a:endParaRPr lang="en-US" sz="1100" dirty="0">
              <a:effectLst/>
              <a:latin typeface="Arial" panose="020B0604020202020204" pitchFamily="34" charset="0"/>
              <a:ea typeface="Calibri"/>
              <a:cs typeface="Arial" panose="020B0604020202020204" pitchFamily="34" charset="0"/>
            </a:endParaRPr>
          </a:p>
          <a:p>
            <a:pPr marL="0" marR="0">
              <a:lnSpc>
                <a:spcPct val="115000"/>
              </a:lnSpc>
              <a:spcBef>
                <a:spcPts val="0"/>
              </a:spcBef>
              <a:spcAft>
                <a:spcPts val="0"/>
              </a:spcAft>
            </a:pPr>
            <a:r>
              <a:rPr lang="en-US" sz="1400" b="1" dirty="0">
                <a:effectLst/>
                <a:latin typeface="Arial" panose="020B0604020202020204" pitchFamily="34" charset="0"/>
                <a:ea typeface="Calibri"/>
                <a:cs typeface="Arial" panose="020B0604020202020204" pitchFamily="34" charset="0"/>
              </a:rPr>
              <a:t>Adults with TBI</a:t>
            </a:r>
            <a:endParaRPr lang="en-US" sz="1100" dirty="0">
              <a:effectLst/>
              <a:latin typeface="Arial" panose="020B0604020202020204" pitchFamily="34" charset="0"/>
              <a:ea typeface="Calibri"/>
              <a:cs typeface="Arial" panose="020B0604020202020204" pitchFamily="34" charset="0"/>
            </a:endParaRPr>
          </a:p>
        </p:txBody>
      </p:sp>
      <p:grpSp>
        <p:nvGrpSpPr>
          <p:cNvPr id="14" name="Group 13"/>
          <p:cNvGrpSpPr/>
          <p:nvPr/>
        </p:nvGrpSpPr>
        <p:grpSpPr>
          <a:xfrm>
            <a:off x="812800" y="5066665"/>
            <a:ext cx="2951480" cy="544195"/>
            <a:chOff x="0" y="0"/>
            <a:chExt cx="2957830" cy="548640"/>
          </a:xfrm>
        </p:grpSpPr>
        <p:sp>
          <p:nvSpPr>
            <p:cNvPr id="20" name="Rectangle 19"/>
            <p:cNvSpPr/>
            <p:nvPr/>
          </p:nvSpPr>
          <p:spPr>
            <a:xfrm>
              <a:off x="0" y="0"/>
              <a:ext cx="2957830" cy="548640"/>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Text Box 62"/>
            <p:cNvSpPr txBox="1"/>
            <p:nvPr/>
          </p:nvSpPr>
          <p:spPr>
            <a:xfrm>
              <a:off x="6724" y="107577"/>
              <a:ext cx="2494429" cy="316006"/>
            </a:xfrm>
            <a:prstGeom prst="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0"/>
                </a:spcAft>
              </a:pPr>
              <a:r>
                <a:rPr lang="en-US" sz="1400" b="1" dirty="0">
                  <a:effectLst/>
                  <a:latin typeface="Arial" panose="020B0604020202020204" pitchFamily="34" charset="0"/>
                  <a:ea typeface="Calibri"/>
                  <a:cs typeface="Arial" panose="020B0604020202020204" pitchFamily="34" charset="0"/>
                </a:rPr>
                <a:t>Adults’ Benefit </a:t>
              </a:r>
              <a:r>
                <a:rPr lang="en-US" sz="1400" b="1" dirty="0" smtClean="0">
                  <a:effectLst/>
                  <a:latin typeface="Arial" panose="020B0604020202020204" pitchFamily="34" charset="0"/>
                  <a:ea typeface="Calibri"/>
                  <a:cs typeface="Arial" panose="020B0604020202020204" pitchFamily="34" charset="0"/>
                </a:rPr>
                <a:t>Plan</a:t>
              </a:r>
              <a:endParaRPr lang="en-US" sz="1100" dirty="0">
                <a:effectLst/>
                <a:latin typeface="Arial" panose="020B0604020202020204" pitchFamily="34" charset="0"/>
                <a:ea typeface="Calibri"/>
                <a:cs typeface="Arial" panose="020B0604020202020204" pitchFamily="34" charset="0"/>
              </a:endParaRPr>
            </a:p>
          </p:txBody>
        </p:sp>
      </p:grpSp>
      <p:sp>
        <p:nvSpPr>
          <p:cNvPr id="16" name="Text Box 2"/>
          <p:cNvSpPr txBox="1"/>
          <p:nvPr/>
        </p:nvSpPr>
        <p:spPr>
          <a:xfrm>
            <a:off x="621030" y="2069148"/>
            <a:ext cx="7885430" cy="372086"/>
          </a:xfrm>
          <a:prstGeom prst="rect">
            <a:avLst/>
          </a:prstGeom>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2200" dirty="0">
                <a:effectLst/>
                <a:latin typeface="Arial" panose="020B0604020202020204" pitchFamily="34" charset="0"/>
                <a:ea typeface="Calibri"/>
                <a:cs typeface="Arial" panose="020B0604020202020204" pitchFamily="34" charset="0"/>
              </a:rPr>
              <a:t>1115 Demonstration</a:t>
            </a:r>
            <a:endParaRPr lang="en-US" sz="1100" dirty="0">
              <a:effectLst/>
              <a:latin typeface="Arial" panose="020B0604020202020204" pitchFamily="34" charset="0"/>
              <a:ea typeface="Calibri"/>
              <a:cs typeface="Arial" panose="020B0604020202020204" pitchFamily="34" charset="0"/>
            </a:endParaRPr>
          </a:p>
        </p:txBody>
      </p:sp>
      <p:pic>
        <p:nvPicPr>
          <p:cNvPr id="18" name="Picture 17" descr="KanCare logo Blue Gold jpe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5288" y="123508"/>
            <a:ext cx="3273425" cy="1600200"/>
          </a:xfrm>
          <a:prstGeom prst="rect">
            <a:avLst/>
          </a:prstGeom>
          <a:noFill/>
          <a:ln w="9525">
            <a:noFill/>
            <a:miter lim="800000"/>
            <a:headEnd/>
            <a:tailEnd/>
          </a:ln>
        </p:spPr>
      </p:pic>
      <p:sp>
        <p:nvSpPr>
          <p:cNvPr id="19" name="Text Box 11"/>
          <p:cNvSpPr txBox="1"/>
          <p:nvPr/>
        </p:nvSpPr>
        <p:spPr>
          <a:xfrm>
            <a:off x="2855595" y="1656398"/>
            <a:ext cx="3432810" cy="276999"/>
          </a:xfrm>
          <a:prstGeom prst="rect">
            <a:avLst/>
          </a:prstGeom>
          <a:noFill/>
          <a:ln>
            <a:noFill/>
          </a:ln>
          <a:effectLst/>
        </p:spPr>
        <p:txBody>
          <a:bodyPr rot="0" spcFirstLastPara="0" vert="horz" wrap="square" lIns="0" tIns="0" rIns="0" bIns="0" numCol="1" spcCol="0" rtlCol="0" fromWordArt="0" anchor="t" anchorCtr="0" forceAA="0" compatLnSpc="1">
            <a:prstTxWarp prst="textNoShape">
              <a:avLst/>
            </a:prstTxWarp>
            <a:spAutoFit/>
          </a:bodyPr>
          <a:lstStyle/>
          <a:p>
            <a:pPr marL="0" marR="0" algn="ctr">
              <a:spcBef>
                <a:spcPts val="0"/>
              </a:spcBef>
              <a:spcAft>
                <a:spcPts val="1000"/>
              </a:spcAft>
            </a:pPr>
            <a:r>
              <a:rPr lang="en-US" b="1" dirty="0">
                <a:effectLst/>
                <a:latin typeface="Times New Roman"/>
                <a:ea typeface="Calibri"/>
                <a:cs typeface="Times New Roman"/>
              </a:rPr>
              <a:t>(</a:t>
            </a:r>
            <a:r>
              <a:rPr lang="en-US" b="1" dirty="0">
                <a:effectLst/>
                <a:latin typeface="Arial" panose="020B0604020202020204" pitchFamily="34" charset="0"/>
                <a:ea typeface="Calibri"/>
                <a:cs typeface="Arial" panose="020B0604020202020204" pitchFamily="34" charset="0"/>
              </a:rPr>
              <a:t>after waiver integration</a:t>
            </a:r>
            <a:r>
              <a:rPr lang="en-US" b="1" dirty="0">
                <a:effectLst/>
                <a:latin typeface="Times New Roman"/>
                <a:ea typeface="Calibri"/>
                <a:cs typeface="Times New Roman"/>
              </a:rPr>
              <a:t>)</a:t>
            </a:r>
            <a:endParaRPr lang="en-US" b="1" dirty="0">
              <a:effectLst/>
              <a:latin typeface="Calibri"/>
              <a:ea typeface="Calibri"/>
              <a:cs typeface="Times New Roman"/>
            </a:endParaRPr>
          </a:p>
        </p:txBody>
      </p:sp>
    </p:spTree>
    <p:extLst>
      <p:ext uri="{BB962C8B-B14F-4D97-AF65-F5344CB8AC3E}">
        <p14:creationId xmlns:p14="http://schemas.microsoft.com/office/powerpoint/2010/main" val="27005562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228600" y="152400"/>
            <a:ext cx="8420100" cy="990600"/>
          </a:xfrm>
        </p:spPr>
        <p:txBody>
          <a:bodyPr>
            <a:noAutofit/>
          </a:bodyPr>
          <a:lstStyle/>
          <a:p>
            <a:pPr algn="l"/>
            <a:r>
              <a:rPr lang="en-US" sz="3600" b="1" dirty="0" smtClean="0">
                <a:solidFill>
                  <a:srgbClr val="002569"/>
                </a:solidFill>
                <a:uFillTx/>
                <a:latin typeface="Arial Bold" panose="020B0704020202020204" pitchFamily="34" charset="0"/>
                <a:cs typeface="Arial Bold" panose="020B0704020202020204" pitchFamily="34" charset="0"/>
              </a:rPr>
              <a:t>Core Features of </a:t>
            </a:r>
            <a:r>
              <a:rPr lang="en-US" sz="3600" b="1" dirty="0" smtClean="0">
                <a:solidFill>
                  <a:srgbClr val="002569"/>
                </a:solidFill>
                <a:latin typeface="Arial Bold" panose="020B0704020202020204" pitchFamily="34" charset="0"/>
                <a:cs typeface="Arial Bold" panose="020B0704020202020204" pitchFamily="34" charset="0"/>
              </a:rPr>
              <a:t>W</a:t>
            </a:r>
            <a:r>
              <a:rPr lang="en-US" sz="3600" b="1" dirty="0" smtClean="0">
                <a:solidFill>
                  <a:srgbClr val="002569"/>
                </a:solidFill>
                <a:uFillTx/>
                <a:latin typeface="Arial Bold" panose="020B0704020202020204" pitchFamily="34" charset="0"/>
                <a:cs typeface="Arial Bold" panose="020B0704020202020204" pitchFamily="34" charset="0"/>
              </a:rPr>
              <a:t>aiver </a:t>
            </a:r>
            <a:r>
              <a:rPr lang="en-US" sz="3600" b="1" dirty="0" smtClean="0">
                <a:solidFill>
                  <a:srgbClr val="002569"/>
                </a:solidFill>
                <a:latin typeface="Arial Bold" panose="020B0704020202020204" pitchFamily="34" charset="0"/>
                <a:cs typeface="Arial Bold" panose="020B0704020202020204" pitchFamily="34" charset="0"/>
              </a:rPr>
              <a:t>I</a:t>
            </a:r>
            <a:r>
              <a:rPr lang="en-US" sz="3600" b="1" dirty="0" smtClean="0">
                <a:solidFill>
                  <a:srgbClr val="002569"/>
                </a:solidFill>
                <a:uFillTx/>
                <a:latin typeface="Arial Bold" panose="020B0704020202020204" pitchFamily="34" charset="0"/>
                <a:cs typeface="Arial Bold" panose="020B0704020202020204" pitchFamily="34" charset="0"/>
              </a:rPr>
              <a:t>ntegration</a:t>
            </a:r>
            <a:endParaRPr lang="en-US" sz="3600" b="1" dirty="0">
              <a:solidFill>
                <a:srgbClr val="002569"/>
              </a:solidFill>
              <a:uFillTx/>
              <a:latin typeface="Arial Bold" panose="020B0704020202020204" pitchFamily="34" charset="0"/>
              <a:cs typeface="Arial Bold" panose="020B0704020202020204" pitchFamily="34" charset="0"/>
            </a:endParaRPr>
          </a:p>
        </p:txBody>
      </p:sp>
      <p:sp>
        <p:nvSpPr>
          <p:cNvPr id="3" name="Rectangle 2"/>
          <p:cNvSpPr/>
          <p:nvPr/>
        </p:nvSpPr>
        <p:spPr>
          <a:xfrm>
            <a:off x="495300" y="1066800"/>
            <a:ext cx="7810500" cy="5386090"/>
          </a:xfrm>
          <a:prstGeom prst="rect">
            <a:avLst/>
          </a:prstGeom>
        </p:spPr>
        <p:txBody>
          <a:bodyPr wrap="square">
            <a:spAutoFit/>
          </a:bodyPr>
          <a:lstStyle/>
          <a:p>
            <a:r>
              <a:rPr lang="en-US" sz="2200" b="1" dirty="0" smtClean="0">
                <a:solidFill>
                  <a:srgbClr val="002060"/>
                </a:solidFill>
                <a:latin typeface="Arial" panose="020B0604020202020204" pitchFamily="34" charset="0"/>
                <a:cs typeface="Arial" panose="020B0604020202020204" pitchFamily="34" charset="0"/>
              </a:rPr>
              <a:t>Core </a:t>
            </a:r>
            <a:r>
              <a:rPr lang="en-US" sz="2200" b="1" dirty="0">
                <a:solidFill>
                  <a:srgbClr val="002060"/>
                </a:solidFill>
                <a:latin typeface="Arial" panose="020B0604020202020204" pitchFamily="34" charset="0"/>
                <a:cs typeface="Arial" panose="020B0604020202020204" pitchFamily="34" charset="0"/>
              </a:rPr>
              <a:t>Features</a:t>
            </a:r>
            <a:r>
              <a:rPr lang="en-US" sz="2200" dirty="0">
                <a:solidFill>
                  <a:srgbClr val="002060"/>
                </a:solidFill>
                <a:latin typeface="Arial" panose="020B0604020202020204" pitchFamily="34" charset="0"/>
                <a:cs typeface="Arial" panose="020B0604020202020204" pitchFamily="34" charset="0"/>
              </a:rPr>
              <a:t> </a:t>
            </a:r>
          </a:p>
          <a:p>
            <a:pPr marL="800100" lvl="1" indent="-342900">
              <a:buFont typeface="Arial" panose="020B0604020202020204" pitchFamily="34" charset="0"/>
              <a:buChar char="•"/>
            </a:pPr>
            <a:endParaRPr lang="en-US" sz="2200" dirty="0" smtClean="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200" dirty="0" smtClean="0">
                <a:solidFill>
                  <a:srgbClr val="002060"/>
                </a:solidFill>
                <a:latin typeface="Arial" panose="020B0604020202020204" pitchFamily="34" charset="0"/>
                <a:cs typeface="Arial" panose="020B0604020202020204" pitchFamily="34" charset="0"/>
              </a:rPr>
              <a:t>Eligibility </a:t>
            </a:r>
            <a:r>
              <a:rPr lang="en-US" sz="2200" dirty="0">
                <a:solidFill>
                  <a:srgbClr val="002060"/>
                </a:solidFill>
                <a:latin typeface="Arial" panose="020B0604020202020204" pitchFamily="34" charset="0"/>
                <a:cs typeface="Arial" panose="020B0604020202020204" pitchFamily="34" charset="0"/>
              </a:rPr>
              <a:t>requirements and process </a:t>
            </a:r>
            <a:r>
              <a:rPr lang="en-US" sz="2200" dirty="0" smtClean="0">
                <a:solidFill>
                  <a:srgbClr val="002060"/>
                </a:solidFill>
                <a:latin typeface="Arial" panose="020B0604020202020204" pitchFamily="34" charset="0"/>
                <a:cs typeface="Arial" panose="020B0604020202020204" pitchFamily="34" charset="0"/>
              </a:rPr>
              <a:t>will remain </a:t>
            </a:r>
            <a:r>
              <a:rPr lang="en-US" sz="2200" dirty="0">
                <a:solidFill>
                  <a:srgbClr val="002060"/>
                </a:solidFill>
                <a:latin typeface="Arial" panose="020B0604020202020204" pitchFamily="34" charset="0"/>
                <a:cs typeface="Arial" panose="020B0604020202020204" pitchFamily="34" charset="0"/>
              </a:rPr>
              <a:t>the same </a:t>
            </a:r>
          </a:p>
          <a:p>
            <a:pPr marL="800100" lvl="1" indent="-342900">
              <a:buFont typeface="Arial" panose="020B0604020202020204" pitchFamily="34" charset="0"/>
              <a:buChar char="•"/>
            </a:pPr>
            <a:endParaRPr lang="en-US" sz="2200" dirty="0" smtClean="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200" dirty="0" smtClean="0">
                <a:solidFill>
                  <a:srgbClr val="002060"/>
                </a:solidFill>
                <a:latin typeface="Arial" panose="020B0604020202020204" pitchFamily="34" charset="0"/>
                <a:cs typeface="Arial" panose="020B0604020202020204" pitchFamily="34" charset="0"/>
              </a:rPr>
              <a:t>Children </a:t>
            </a:r>
            <a:r>
              <a:rPr lang="en-US" sz="2200" dirty="0">
                <a:solidFill>
                  <a:srgbClr val="002060"/>
                </a:solidFill>
                <a:latin typeface="Arial" panose="020B0604020202020204" pitchFamily="34" charset="0"/>
                <a:cs typeface="Arial" panose="020B0604020202020204" pitchFamily="34" charset="0"/>
              </a:rPr>
              <a:t>will continue to be entitled to </a:t>
            </a:r>
            <a:r>
              <a:rPr lang="en-US" sz="2200" dirty="0" smtClean="0">
                <a:solidFill>
                  <a:srgbClr val="002060"/>
                </a:solidFill>
                <a:latin typeface="Arial" panose="020B0604020202020204" pitchFamily="34" charset="0"/>
                <a:cs typeface="Arial" panose="020B0604020202020204" pitchFamily="34" charset="0"/>
              </a:rPr>
              <a:t>all </a:t>
            </a:r>
            <a:r>
              <a:rPr lang="en-US" sz="2200" dirty="0">
                <a:solidFill>
                  <a:srgbClr val="002060"/>
                </a:solidFill>
                <a:latin typeface="Arial" panose="020B0604020202020204" pitchFamily="34" charset="0"/>
                <a:cs typeface="Arial" panose="020B0604020202020204" pitchFamily="34" charset="0"/>
              </a:rPr>
              <a:t>m</a:t>
            </a:r>
            <a:r>
              <a:rPr lang="en-US" sz="2200" dirty="0" smtClean="0">
                <a:solidFill>
                  <a:srgbClr val="002060"/>
                </a:solidFill>
                <a:latin typeface="Arial" panose="020B0604020202020204" pitchFamily="34" charset="0"/>
                <a:cs typeface="Arial" panose="020B0604020202020204" pitchFamily="34" charset="0"/>
              </a:rPr>
              <a:t>edically necessary services identified through Early Periodic Screening Diagnosis and Treatment (EPSDT)</a:t>
            </a:r>
            <a:endParaRPr lang="en-US" sz="2200" dirty="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US" sz="2200" dirty="0" smtClean="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200" dirty="0" smtClean="0">
                <a:solidFill>
                  <a:srgbClr val="002060"/>
                </a:solidFill>
                <a:latin typeface="Arial" panose="020B0604020202020204" pitchFamily="34" charset="0"/>
                <a:cs typeface="Arial" panose="020B0604020202020204" pitchFamily="34" charset="0"/>
              </a:rPr>
              <a:t>All </a:t>
            </a:r>
            <a:r>
              <a:rPr lang="en-US" sz="2200" dirty="0">
                <a:solidFill>
                  <a:srgbClr val="002060"/>
                </a:solidFill>
                <a:latin typeface="Arial" panose="020B0604020202020204" pitchFamily="34" charset="0"/>
                <a:cs typeface="Arial" panose="020B0604020202020204" pitchFamily="34" charset="0"/>
              </a:rPr>
              <a:t>members will continue to be entitled to medically necessary state plan services that are part of KanCare</a:t>
            </a:r>
          </a:p>
          <a:p>
            <a:pPr marL="800100" lvl="1" indent="-342900">
              <a:buFont typeface="Arial" panose="020B0604020202020204" pitchFamily="34" charset="0"/>
              <a:buChar char="•"/>
            </a:pPr>
            <a:endParaRPr lang="en-US" sz="2200" dirty="0" smtClean="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200" dirty="0" smtClean="0">
                <a:solidFill>
                  <a:srgbClr val="002060"/>
                </a:solidFill>
                <a:latin typeface="Arial" panose="020B0604020202020204" pitchFamily="34" charset="0"/>
                <a:cs typeface="Arial" panose="020B0604020202020204" pitchFamily="34" charset="0"/>
              </a:rPr>
              <a:t>Services will be authorized through personalized plans of care</a:t>
            </a:r>
            <a:endParaRPr lang="en-US" sz="2200" dirty="0">
              <a:solidFill>
                <a:srgbClr val="002060"/>
              </a:solidFill>
              <a:latin typeface="Arial" panose="020B0604020202020204" pitchFamily="34" charset="0"/>
              <a:cs typeface="Arial" panose="020B0604020202020204" pitchFamily="34" charset="0"/>
            </a:endParaRPr>
          </a:p>
          <a:p>
            <a:pPr lvl="2"/>
            <a:endParaRPr lang="en-US" b="1" dirty="0">
              <a:uFillTx/>
              <a:sym typeface="Wingdings" panose="05000000000000000000" pitchFamily="2" charset="2"/>
            </a:endParaRPr>
          </a:p>
          <a:p>
            <a:pPr lvl="2"/>
            <a:endParaRPr lang="en-US" b="1" dirty="0">
              <a:solidFill>
                <a:srgbClr val="1F497D"/>
              </a:solidFill>
              <a:uFillTx/>
            </a:endParaRPr>
          </a:p>
        </p:txBody>
      </p:sp>
      <p:sp>
        <p:nvSpPr>
          <p:cNvPr id="2" name="Rectangle 1"/>
          <p:cNvSpPr/>
          <p:nvPr/>
        </p:nvSpPr>
        <p:spPr>
          <a:xfrm>
            <a:off x="550097" y="1443840"/>
            <a:ext cx="8001000" cy="2215991"/>
          </a:xfrm>
          <a:prstGeom prst="rect">
            <a:avLst/>
          </a:prstGeom>
        </p:spPr>
        <p:txBody>
          <a:bodyPr wrap="square">
            <a:spAutoFit/>
          </a:bodyPr>
          <a:lstStyle/>
          <a:p>
            <a:pPr lvl="0"/>
            <a:endParaRPr lang="en-US" sz="2400" dirty="0">
              <a:solidFill>
                <a:schemeClr val="tx2"/>
              </a:solidFill>
              <a:uFillTx/>
            </a:endParaRPr>
          </a:p>
          <a:p>
            <a:pPr lvl="0"/>
            <a:endParaRPr lang="en-US" sz="2400" dirty="0">
              <a:solidFill>
                <a:schemeClr val="tx2"/>
              </a:solidFill>
              <a:uFillTx/>
            </a:endParaRPr>
          </a:p>
          <a:p>
            <a:pPr lvl="0"/>
            <a:endParaRPr lang="en-US" dirty="0" smtClean="0">
              <a:uFillTx/>
            </a:endParaRPr>
          </a:p>
          <a:p>
            <a:pPr lvl="0"/>
            <a:endParaRPr lang="en-US" dirty="0">
              <a:uFillTx/>
            </a:endParaRPr>
          </a:p>
          <a:p>
            <a:pPr lvl="0"/>
            <a:endParaRPr lang="en-US" dirty="0" smtClean="0">
              <a:uFillTx/>
            </a:endParaRPr>
          </a:p>
          <a:p>
            <a:pPr lvl="0"/>
            <a:endParaRPr lang="en-US" dirty="0">
              <a:uFillTx/>
            </a:endParaRPr>
          </a:p>
          <a:p>
            <a:pPr lvl="0"/>
            <a:endParaRPr lang="en-US" dirty="0">
              <a:uFillTx/>
            </a:endParaRPr>
          </a:p>
        </p:txBody>
      </p:sp>
    </p:spTree>
    <p:extLst>
      <p:ext uri="{BB962C8B-B14F-4D97-AF65-F5344CB8AC3E}">
        <p14:creationId xmlns:p14="http://schemas.microsoft.com/office/powerpoint/2010/main" val="30452728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6478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228600" y="152400"/>
            <a:ext cx="8420100" cy="990600"/>
          </a:xfrm>
        </p:spPr>
        <p:txBody>
          <a:bodyPr>
            <a:noAutofit/>
          </a:bodyPr>
          <a:lstStyle/>
          <a:p>
            <a:pPr algn="l"/>
            <a:r>
              <a:rPr lang="en-US" sz="3600" b="1" dirty="0" smtClean="0">
                <a:solidFill>
                  <a:srgbClr val="002569"/>
                </a:solidFill>
                <a:uFillTx/>
                <a:latin typeface="Arial Bold" panose="020B0704020202020204" pitchFamily="34" charset="0"/>
                <a:cs typeface="Arial Bold" panose="020B0704020202020204" pitchFamily="34" charset="0"/>
              </a:rPr>
              <a:t>Stakeholder Input</a:t>
            </a:r>
            <a:endParaRPr lang="en-US" sz="3600" b="1" dirty="0">
              <a:solidFill>
                <a:srgbClr val="002569"/>
              </a:solidFill>
              <a:uFillTx/>
              <a:latin typeface="Arial Bold" panose="020B0704020202020204" pitchFamily="34" charset="0"/>
              <a:cs typeface="Arial Bold" panose="020B0704020202020204" pitchFamily="34" charset="0"/>
            </a:endParaRPr>
          </a:p>
        </p:txBody>
      </p:sp>
      <p:sp>
        <p:nvSpPr>
          <p:cNvPr id="3" name="Rectangle 2"/>
          <p:cNvSpPr/>
          <p:nvPr/>
        </p:nvSpPr>
        <p:spPr>
          <a:xfrm>
            <a:off x="495300" y="990600"/>
            <a:ext cx="7810500" cy="5139869"/>
          </a:xfrm>
          <a:prstGeom prst="rect">
            <a:avLst/>
          </a:prstGeom>
        </p:spPr>
        <p:txBody>
          <a:bodyPr wrap="square">
            <a:spAutoFit/>
          </a:bodyPr>
          <a:lstStyle/>
          <a:p>
            <a:r>
              <a:rPr lang="en-US" sz="2800" b="1" dirty="0" smtClean="0">
                <a:solidFill>
                  <a:srgbClr val="002060"/>
                </a:solidFill>
                <a:latin typeface="Arial" panose="020B0604020202020204" pitchFamily="34" charset="0"/>
                <a:cs typeface="Arial" panose="020B0604020202020204" pitchFamily="34" charset="0"/>
              </a:rPr>
              <a:t>Waiver Integration Stakeholder Engagement (WISE) Workgroup:</a:t>
            </a:r>
            <a:r>
              <a:rPr lang="en-US" sz="2800" dirty="0" smtClean="0">
                <a:solidFill>
                  <a:srgbClr val="002060"/>
                </a:solidFill>
                <a:latin typeface="Arial" panose="020B0604020202020204" pitchFamily="34" charset="0"/>
                <a:cs typeface="Arial" panose="020B0604020202020204" pitchFamily="34" charset="0"/>
              </a:rPr>
              <a:t> </a:t>
            </a:r>
          </a:p>
          <a:p>
            <a:pPr marL="800100" lvl="1" indent="-342900">
              <a:buFont typeface="Arial" panose="020B0604020202020204" pitchFamily="34" charset="0"/>
              <a:buChar char="•"/>
            </a:pPr>
            <a:endParaRPr lang="en-US" sz="1200" dirty="0" smtClean="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000" dirty="0" smtClean="0">
                <a:solidFill>
                  <a:srgbClr val="002060"/>
                </a:solidFill>
                <a:latin typeface="Arial" panose="020B0604020202020204" pitchFamily="34" charset="0"/>
                <a:cs typeface="Arial" panose="020B0604020202020204" pitchFamily="34" charset="0"/>
              </a:rPr>
              <a:t>Almost 100 stakeholders representing all disability groups, providers, consumers and families</a:t>
            </a:r>
          </a:p>
          <a:p>
            <a:pPr lvl="1"/>
            <a:endParaRPr lang="en-US" sz="2000" dirty="0" smtClean="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000" dirty="0" smtClean="0">
                <a:solidFill>
                  <a:srgbClr val="002060"/>
                </a:solidFill>
                <a:latin typeface="Arial" panose="020B0604020202020204" pitchFamily="34" charset="0"/>
                <a:cs typeface="Arial" panose="020B0604020202020204" pitchFamily="34" charset="0"/>
              </a:rPr>
              <a:t>Five focus groups worked on specific areas –</a:t>
            </a:r>
          </a:p>
          <a:p>
            <a:pPr marL="1257300" lvl="2" indent="-342900">
              <a:buFont typeface="Arial" panose="020B0604020202020204" pitchFamily="34" charset="0"/>
              <a:buChar char="•"/>
            </a:pPr>
            <a:r>
              <a:rPr lang="en-US" sz="2000" dirty="0" smtClean="0">
                <a:solidFill>
                  <a:srgbClr val="002060"/>
                </a:solidFill>
                <a:latin typeface="Arial" panose="020B0604020202020204" pitchFamily="34" charset="0"/>
                <a:cs typeface="Arial" panose="020B0604020202020204" pitchFamily="34" charset="0"/>
              </a:rPr>
              <a:t>Access, eligibility and navigation</a:t>
            </a:r>
          </a:p>
          <a:p>
            <a:pPr marL="1257300" lvl="2" indent="-342900">
              <a:buFont typeface="Arial" panose="020B0604020202020204" pitchFamily="34" charset="0"/>
              <a:buChar char="•"/>
            </a:pPr>
            <a:r>
              <a:rPr lang="en-US" sz="2000" dirty="0" smtClean="0">
                <a:solidFill>
                  <a:srgbClr val="002060"/>
                </a:solidFill>
                <a:latin typeface="Arial" panose="020B0604020202020204" pitchFamily="34" charset="0"/>
                <a:cs typeface="Arial" panose="020B0604020202020204" pitchFamily="34" charset="0"/>
              </a:rPr>
              <a:t>Service provision and limitations</a:t>
            </a:r>
          </a:p>
          <a:p>
            <a:pPr marL="1257300" lvl="2" indent="-342900">
              <a:buFont typeface="Arial" panose="020B0604020202020204" pitchFamily="34" charset="0"/>
              <a:buChar char="•"/>
            </a:pPr>
            <a:r>
              <a:rPr lang="en-US" sz="2000" dirty="0" smtClean="0">
                <a:solidFill>
                  <a:srgbClr val="002060"/>
                </a:solidFill>
                <a:latin typeface="Arial" panose="020B0604020202020204" pitchFamily="34" charset="0"/>
                <a:cs typeface="Arial" panose="020B0604020202020204" pitchFamily="34" charset="0"/>
              </a:rPr>
              <a:t>Provider qualifications and licensing</a:t>
            </a:r>
          </a:p>
          <a:p>
            <a:pPr marL="1257300" lvl="2" indent="-342900">
              <a:buFont typeface="Arial" panose="020B0604020202020204" pitchFamily="34" charset="0"/>
              <a:buChar char="•"/>
            </a:pPr>
            <a:r>
              <a:rPr lang="en-US" sz="2000" dirty="0" smtClean="0">
                <a:solidFill>
                  <a:srgbClr val="002060"/>
                </a:solidFill>
                <a:latin typeface="Arial" panose="020B0604020202020204" pitchFamily="34" charset="0"/>
                <a:cs typeface="Arial" panose="020B0604020202020204" pitchFamily="34" charset="0"/>
              </a:rPr>
              <a:t>Policy and regulation review</a:t>
            </a:r>
          </a:p>
          <a:p>
            <a:pPr marL="1257300" lvl="2" indent="-342900">
              <a:buFont typeface="Arial" panose="020B0604020202020204" pitchFamily="34" charset="0"/>
              <a:buChar char="•"/>
            </a:pPr>
            <a:r>
              <a:rPr lang="en-US" sz="2000" dirty="0" smtClean="0">
                <a:solidFill>
                  <a:srgbClr val="002060"/>
                </a:solidFill>
                <a:latin typeface="Arial" panose="020B0604020202020204" pitchFamily="34" charset="0"/>
                <a:cs typeface="Arial" panose="020B0604020202020204" pitchFamily="34" charset="0"/>
              </a:rPr>
              <a:t>Education, training and communication</a:t>
            </a:r>
          </a:p>
          <a:p>
            <a:pPr marL="800100" lvl="1" indent="-342900">
              <a:buFont typeface="Arial" panose="020B0604020202020204" pitchFamily="34" charset="0"/>
              <a:buChar char="•"/>
            </a:pPr>
            <a:endParaRPr lang="en-US" sz="2000" dirty="0" smtClean="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000" dirty="0" smtClean="0">
                <a:solidFill>
                  <a:srgbClr val="002060"/>
                </a:solidFill>
                <a:latin typeface="Arial" panose="020B0604020202020204" pitchFamily="34" charset="0"/>
                <a:cs typeface="Arial" panose="020B0604020202020204" pitchFamily="34" charset="0"/>
              </a:rPr>
              <a:t>Four 4-hour meetings with work in between</a:t>
            </a:r>
          </a:p>
          <a:p>
            <a:pPr marL="800100" lvl="1" indent="-342900">
              <a:buFont typeface="Arial" panose="020B0604020202020204" pitchFamily="34" charset="0"/>
              <a:buChar char="•"/>
            </a:pPr>
            <a:endParaRPr lang="en-US" sz="2000" dirty="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000" dirty="0" smtClean="0">
                <a:solidFill>
                  <a:srgbClr val="002060"/>
                </a:solidFill>
                <a:latin typeface="Arial" panose="020B0604020202020204" pitchFamily="34" charset="0"/>
                <a:cs typeface="Arial" panose="020B0604020202020204" pitchFamily="34" charset="0"/>
              </a:rPr>
              <a:t>Numerous recommendations </a:t>
            </a:r>
            <a:endParaRPr lang="en-US" b="1" dirty="0">
              <a:solidFill>
                <a:srgbClr val="1F497D"/>
              </a:solidFill>
              <a:uFillTx/>
            </a:endParaRPr>
          </a:p>
        </p:txBody>
      </p:sp>
      <p:sp>
        <p:nvSpPr>
          <p:cNvPr id="2" name="Rectangle 1"/>
          <p:cNvSpPr/>
          <p:nvPr/>
        </p:nvSpPr>
        <p:spPr>
          <a:xfrm>
            <a:off x="550097" y="1443840"/>
            <a:ext cx="8001000" cy="2215991"/>
          </a:xfrm>
          <a:prstGeom prst="rect">
            <a:avLst/>
          </a:prstGeom>
        </p:spPr>
        <p:txBody>
          <a:bodyPr wrap="square">
            <a:spAutoFit/>
          </a:bodyPr>
          <a:lstStyle/>
          <a:p>
            <a:pPr lvl="0"/>
            <a:endParaRPr lang="en-US" sz="2400" dirty="0">
              <a:solidFill>
                <a:schemeClr val="tx2"/>
              </a:solidFill>
              <a:uFillTx/>
            </a:endParaRPr>
          </a:p>
          <a:p>
            <a:pPr lvl="0"/>
            <a:endParaRPr lang="en-US" sz="2400" dirty="0">
              <a:solidFill>
                <a:schemeClr val="tx2"/>
              </a:solidFill>
              <a:uFillTx/>
            </a:endParaRPr>
          </a:p>
          <a:p>
            <a:pPr lvl="0"/>
            <a:endParaRPr lang="en-US" dirty="0" smtClean="0">
              <a:uFillTx/>
            </a:endParaRPr>
          </a:p>
          <a:p>
            <a:pPr lvl="0"/>
            <a:endParaRPr lang="en-US" dirty="0">
              <a:uFillTx/>
            </a:endParaRPr>
          </a:p>
          <a:p>
            <a:pPr lvl="0"/>
            <a:endParaRPr lang="en-US" dirty="0" smtClean="0">
              <a:uFillTx/>
            </a:endParaRPr>
          </a:p>
          <a:p>
            <a:pPr lvl="0"/>
            <a:endParaRPr lang="en-US" dirty="0">
              <a:uFillTx/>
            </a:endParaRPr>
          </a:p>
          <a:p>
            <a:pPr lvl="0"/>
            <a:endParaRPr lang="en-US" dirty="0">
              <a:uFillTx/>
            </a:endParaRPr>
          </a:p>
        </p:txBody>
      </p:sp>
    </p:spTree>
    <p:extLst>
      <p:ext uri="{BB962C8B-B14F-4D97-AF65-F5344CB8AC3E}">
        <p14:creationId xmlns:p14="http://schemas.microsoft.com/office/powerpoint/2010/main" val="974668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228600" y="152400"/>
            <a:ext cx="8420100" cy="990600"/>
          </a:xfrm>
        </p:spPr>
        <p:txBody>
          <a:bodyPr>
            <a:noAutofit/>
          </a:bodyPr>
          <a:lstStyle/>
          <a:p>
            <a:pPr algn="l"/>
            <a:r>
              <a:rPr lang="en-US" sz="3600" b="1" dirty="0" smtClean="0">
                <a:solidFill>
                  <a:srgbClr val="002569"/>
                </a:solidFill>
                <a:uFillTx/>
                <a:latin typeface="Arial Bold" panose="020B0704020202020204" pitchFamily="34" charset="0"/>
                <a:cs typeface="Arial Bold" panose="020B0704020202020204" pitchFamily="34" charset="0"/>
              </a:rPr>
              <a:t>WISE Workgroup Recommendations</a:t>
            </a:r>
            <a:endParaRPr lang="en-US" sz="3600" b="1" dirty="0">
              <a:solidFill>
                <a:srgbClr val="002569"/>
              </a:solidFill>
              <a:uFillTx/>
              <a:latin typeface="Arial Bold" panose="020B0704020202020204" pitchFamily="34" charset="0"/>
              <a:cs typeface="Arial Bold" panose="020B0704020202020204" pitchFamily="34" charset="0"/>
            </a:endParaRPr>
          </a:p>
        </p:txBody>
      </p:sp>
      <p:sp>
        <p:nvSpPr>
          <p:cNvPr id="3" name="Rectangle 2"/>
          <p:cNvSpPr/>
          <p:nvPr/>
        </p:nvSpPr>
        <p:spPr>
          <a:xfrm>
            <a:off x="495300" y="1066800"/>
            <a:ext cx="7810500" cy="5724644"/>
          </a:xfrm>
          <a:prstGeom prst="rect">
            <a:avLst/>
          </a:prstGeom>
        </p:spPr>
        <p:txBody>
          <a:bodyPr wrap="square">
            <a:spAutoFit/>
          </a:bodyPr>
          <a:lstStyle/>
          <a:p>
            <a:pPr marL="0" lvl="2"/>
            <a:r>
              <a:rPr lang="en-US" sz="2800" b="1" dirty="0">
                <a:solidFill>
                  <a:srgbClr val="002060"/>
                </a:solidFill>
                <a:latin typeface="Arial" panose="020B0604020202020204" pitchFamily="34" charset="0"/>
                <a:cs typeface="Arial" panose="020B0604020202020204" pitchFamily="34" charset="0"/>
              </a:rPr>
              <a:t>Access, </a:t>
            </a:r>
            <a:r>
              <a:rPr lang="en-US" sz="2800" b="1" dirty="0" smtClean="0">
                <a:solidFill>
                  <a:srgbClr val="002060"/>
                </a:solidFill>
                <a:latin typeface="Arial" panose="020B0604020202020204" pitchFamily="34" charset="0"/>
                <a:cs typeface="Arial" panose="020B0604020202020204" pitchFamily="34" charset="0"/>
              </a:rPr>
              <a:t>Eligibility </a:t>
            </a:r>
            <a:r>
              <a:rPr lang="en-US" sz="2800" b="1" dirty="0">
                <a:solidFill>
                  <a:srgbClr val="002060"/>
                </a:solidFill>
                <a:latin typeface="Arial" panose="020B0604020202020204" pitchFamily="34" charset="0"/>
                <a:cs typeface="Arial" panose="020B0604020202020204" pitchFamily="34" charset="0"/>
              </a:rPr>
              <a:t>and N</a:t>
            </a:r>
            <a:r>
              <a:rPr lang="en-US" sz="2800" b="1" dirty="0" smtClean="0">
                <a:solidFill>
                  <a:srgbClr val="002060"/>
                </a:solidFill>
                <a:latin typeface="Arial" panose="020B0604020202020204" pitchFamily="34" charset="0"/>
                <a:cs typeface="Arial" panose="020B0604020202020204" pitchFamily="34" charset="0"/>
              </a:rPr>
              <a:t>avigation: </a:t>
            </a:r>
          </a:p>
          <a:p>
            <a:pPr lvl="1"/>
            <a:endParaRPr lang="en-US" sz="2000" dirty="0" smtClean="0">
              <a:solidFill>
                <a:srgbClr val="002060"/>
              </a:solidFill>
              <a:latin typeface="Arial" panose="020B0604020202020204" pitchFamily="34" charset="0"/>
              <a:cs typeface="Arial" panose="020B0604020202020204" pitchFamily="34" charset="0"/>
            </a:endParaRPr>
          </a:p>
          <a:p>
            <a:pPr marL="914400" lvl="1" indent="-457200">
              <a:buFont typeface="+mj-lt"/>
              <a:buAutoNum type="arabicPeriod"/>
            </a:pPr>
            <a:r>
              <a:rPr lang="en-US" sz="2000" dirty="0" smtClean="0">
                <a:solidFill>
                  <a:srgbClr val="002060"/>
                </a:solidFill>
                <a:latin typeface="Arial" panose="020B0604020202020204" pitchFamily="34" charset="0"/>
                <a:cs typeface="Arial" panose="020B0604020202020204" pitchFamily="34" charset="0"/>
              </a:rPr>
              <a:t>Waitlists</a:t>
            </a:r>
            <a:br>
              <a:rPr lang="en-US" sz="2000" dirty="0" smtClean="0">
                <a:solidFill>
                  <a:srgbClr val="002060"/>
                </a:solidFill>
                <a:latin typeface="Arial" panose="020B0604020202020204" pitchFamily="34" charset="0"/>
                <a:cs typeface="Arial" panose="020B0604020202020204" pitchFamily="34" charset="0"/>
              </a:rPr>
            </a:br>
            <a:endParaRPr lang="en-US" sz="2000" dirty="0" smtClean="0">
              <a:solidFill>
                <a:srgbClr val="002060"/>
              </a:solidFill>
              <a:latin typeface="Arial" panose="020B0604020202020204" pitchFamily="34" charset="0"/>
              <a:cs typeface="Arial" panose="020B0604020202020204" pitchFamily="34" charset="0"/>
            </a:endParaRPr>
          </a:p>
          <a:p>
            <a:pPr marL="1257300" lvl="2" indent="-342900">
              <a:buFont typeface="Arial" panose="020B0604020202020204" pitchFamily="34" charset="0"/>
              <a:buChar char="•"/>
            </a:pPr>
            <a:r>
              <a:rPr lang="en-US" sz="2000" dirty="0" smtClean="0">
                <a:solidFill>
                  <a:srgbClr val="002060"/>
                </a:solidFill>
                <a:latin typeface="Arial" panose="020B0604020202020204" pitchFamily="34" charset="0"/>
                <a:cs typeface="Arial" panose="020B0604020202020204" pitchFamily="34" charset="0"/>
              </a:rPr>
              <a:t>Eliminate if possible</a:t>
            </a:r>
          </a:p>
          <a:p>
            <a:pPr marL="1257300" lvl="2" indent="-342900">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Cost savings should be applied to waitlist reduction</a:t>
            </a:r>
            <a:r>
              <a:rPr lang="en-US" sz="2000" dirty="0" smtClean="0">
                <a:solidFill>
                  <a:srgbClr val="002060"/>
                </a:solidFill>
                <a:latin typeface="Arial" panose="020B0604020202020204" pitchFamily="34" charset="0"/>
                <a:cs typeface="Arial" panose="020B0604020202020204" pitchFamily="34" charset="0"/>
              </a:rPr>
              <a:t/>
            </a:r>
            <a:br>
              <a:rPr lang="en-US" sz="2000" dirty="0" smtClean="0">
                <a:solidFill>
                  <a:srgbClr val="002060"/>
                </a:solidFill>
                <a:latin typeface="Arial" panose="020B0604020202020204" pitchFamily="34" charset="0"/>
                <a:cs typeface="Arial" panose="020B0604020202020204" pitchFamily="34" charset="0"/>
              </a:rPr>
            </a:br>
            <a:endParaRPr lang="en-US" sz="2000" dirty="0" smtClean="0">
              <a:solidFill>
                <a:srgbClr val="002060"/>
              </a:solidFill>
              <a:latin typeface="Arial" panose="020B0604020202020204" pitchFamily="34" charset="0"/>
              <a:cs typeface="Arial" panose="020B0604020202020204" pitchFamily="34" charset="0"/>
            </a:endParaRPr>
          </a:p>
          <a:p>
            <a:pPr marL="914400" lvl="1" indent="-457200">
              <a:buFont typeface="+mj-lt"/>
              <a:buAutoNum type="arabicPeriod"/>
            </a:pPr>
            <a:r>
              <a:rPr lang="en-US" sz="2000" dirty="0" smtClean="0">
                <a:solidFill>
                  <a:srgbClr val="002060"/>
                </a:solidFill>
                <a:latin typeface="Arial" panose="020B0604020202020204" pitchFamily="34" charset="0"/>
                <a:cs typeface="Arial" panose="020B0604020202020204" pitchFamily="34" charset="0"/>
              </a:rPr>
              <a:t>No change to pathway to eligibility</a:t>
            </a:r>
            <a:br>
              <a:rPr lang="en-US" sz="2000" dirty="0" smtClean="0">
                <a:solidFill>
                  <a:srgbClr val="002060"/>
                </a:solidFill>
                <a:latin typeface="Arial" panose="020B0604020202020204" pitchFamily="34" charset="0"/>
                <a:cs typeface="Arial" panose="020B0604020202020204" pitchFamily="34" charset="0"/>
              </a:rPr>
            </a:br>
            <a:endParaRPr lang="en-US" sz="2000" dirty="0" smtClean="0">
              <a:solidFill>
                <a:srgbClr val="002060"/>
              </a:solidFill>
              <a:latin typeface="Arial" panose="020B0604020202020204" pitchFamily="34" charset="0"/>
              <a:cs typeface="Arial" panose="020B0604020202020204" pitchFamily="34" charset="0"/>
            </a:endParaRPr>
          </a:p>
          <a:p>
            <a:pPr marL="914400" lvl="1" indent="-457200">
              <a:buFont typeface="+mj-lt"/>
              <a:buAutoNum type="arabicPeriod"/>
            </a:pPr>
            <a:r>
              <a:rPr lang="en-US" sz="2000" dirty="0" smtClean="0">
                <a:solidFill>
                  <a:srgbClr val="002060"/>
                </a:solidFill>
                <a:latin typeface="Arial" panose="020B0604020202020204" pitchFamily="34" charset="0"/>
                <a:cs typeface="Arial" panose="020B0604020202020204" pitchFamily="34" charset="0"/>
              </a:rPr>
              <a:t>Eliminate the child and adult population service packages and combine into one</a:t>
            </a:r>
            <a:br>
              <a:rPr lang="en-US" sz="2000" dirty="0" smtClean="0">
                <a:solidFill>
                  <a:srgbClr val="002060"/>
                </a:solidFill>
                <a:latin typeface="Arial" panose="020B0604020202020204" pitchFamily="34" charset="0"/>
                <a:cs typeface="Arial" panose="020B0604020202020204" pitchFamily="34" charset="0"/>
              </a:rPr>
            </a:br>
            <a:endParaRPr lang="en-US" sz="2000" dirty="0" smtClean="0">
              <a:solidFill>
                <a:srgbClr val="002060"/>
              </a:solidFill>
              <a:latin typeface="Arial" panose="020B0604020202020204" pitchFamily="34" charset="0"/>
              <a:cs typeface="Arial" panose="020B0604020202020204" pitchFamily="34" charset="0"/>
            </a:endParaRPr>
          </a:p>
          <a:p>
            <a:pPr marL="914400" lvl="1" indent="-457200">
              <a:buFont typeface="+mj-lt"/>
              <a:buAutoNum type="arabicPeriod"/>
            </a:pPr>
            <a:r>
              <a:rPr lang="en-US" sz="2000" dirty="0" smtClean="0">
                <a:solidFill>
                  <a:srgbClr val="002060"/>
                </a:solidFill>
                <a:latin typeface="Arial" panose="020B0604020202020204" pitchFamily="34" charset="0"/>
                <a:cs typeface="Arial" panose="020B0604020202020204" pitchFamily="34" charset="0"/>
              </a:rPr>
              <a:t>Develop basic 1115 waiver training and deliver to interested stakeholders    </a:t>
            </a:r>
          </a:p>
          <a:p>
            <a:pPr marL="914400" lvl="1" indent="-457200">
              <a:buFont typeface="+mj-lt"/>
              <a:buAutoNum type="arabicPeriod"/>
            </a:pPr>
            <a:endParaRPr lang="en-US" sz="2000" dirty="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US" sz="2200" dirty="0" smtClean="0">
              <a:solidFill>
                <a:srgbClr val="002060"/>
              </a:solidFill>
              <a:latin typeface="Arial" panose="020B0604020202020204" pitchFamily="34" charset="0"/>
              <a:cs typeface="Arial" panose="020B0604020202020204" pitchFamily="34" charset="0"/>
            </a:endParaRPr>
          </a:p>
          <a:p>
            <a:pPr lvl="2"/>
            <a:endParaRPr lang="en-US" b="1" dirty="0">
              <a:uFillTx/>
              <a:sym typeface="Wingdings" panose="05000000000000000000" pitchFamily="2" charset="2"/>
            </a:endParaRPr>
          </a:p>
          <a:p>
            <a:pPr lvl="2"/>
            <a:endParaRPr lang="en-US" b="1" dirty="0">
              <a:solidFill>
                <a:srgbClr val="1F497D"/>
              </a:solidFill>
              <a:uFillTx/>
            </a:endParaRPr>
          </a:p>
        </p:txBody>
      </p:sp>
      <p:sp>
        <p:nvSpPr>
          <p:cNvPr id="2" name="Rectangle 1"/>
          <p:cNvSpPr/>
          <p:nvPr/>
        </p:nvSpPr>
        <p:spPr>
          <a:xfrm>
            <a:off x="550097" y="1443840"/>
            <a:ext cx="8001000" cy="2215991"/>
          </a:xfrm>
          <a:prstGeom prst="rect">
            <a:avLst/>
          </a:prstGeom>
        </p:spPr>
        <p:txBody>
          <a:bodyPr wrap="square">
            <a:spAutoFit/>
          </a:bodyPr>
          <a:lstStyle/>
          <a:p>
            <a:pPr lvl="0"/>
            <a:endParaRPr lang="en-US" sz="2400" dirty="0">
              <a:solidFill>
                <a:schemeClr val="tx2"/>
              </a:solidFill>
              <a:uFillTx/>
            </a:endParaRPr>
          </a:p>
          <a:p>
            <a:pPr lvl="0"/>
            <a:endParaRPr lang="en-US" sz="2400" dirty="0">
              <a:solidFill>
                <a:schemeClr val="tx2"/>
              </a:solidFill>
              <a:uFillTx/>
            </a:endParaRPr>
          </a:p>
          <a:p>
            <a:pPr lvl="0"/>
            <a:endParaRPr lang="en-US" dirty="0" smtClean="0">
              <a:uFillTx/>
            </a:endParaRPr>
          </a:p>
          <a:p>
            <a:pPr lvl="0"/>
            <a:endParaRPr lang="en-US" dirty="0">
              <a:uFillTx/>
            </a:endParaRPr>
          </a:p>
          <a:p>
            <a:pPr lvl="0"/>
            <a:endParaRPr lang="en-US" dirty="0" smtClean="0">
              <a:uFillTx/>
            </a:endParaRPr>
          </a:p>
          <a:p>
            <a:pPr lvl="0"/>
            <a:endParaRPr lang="en-US" dirty="0">
              <a:uFillTx/>
            </a:endParaRPr>
          </a:p>
          <a:p>
            <a:pPr lvl="0"/>
            <a:endParaRPr lang="en-US" dirty="0">
              <a:uFillTx/>
            </a:endParaRPr>
          </a:p>
        </p:txBody>
      </p:sp>
    </p:spTree>
    <p:extLst>
      <p:ext uri="{BB962C8B-B14F-4D97-AF65-F5344CB8AC3E}">
        <p14:creationId xmlns:p14="http://schemas.microsoft.com/office/powerpoint/2010/main" val="1565002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228600" y="152400"/>
            <a:ext cx="8420100" cy="990600"/>
          </a:xfrm>
        </p:spPr>
        <p:txBody>
          <a:bodyPr>
            <a:noAutofit/>
          </a:bodyPr>
          <a:lstStyle/>
          <a:p>
            <a:pPr algn="l"/>
            <a:r>
              <a:rPr lang="en-US" sz="3600" b="1" dirty="0" smtClean="0">
                <a:solidFill>
                  <a:srgbClr val="002569"/>
                </a:solidFill>
                <a:uFillTx/>
                <a:latin typeface="Arial Bold" panose="020B0704020202020204" pitchFamily="34" charset="0"/>
                <a:cs typeface="Arial Bold" panose="020B0704020202020204" pitchFamily="34" charset="0"/>
              </a:rPr>
              <a:t>WISE Workgroup Recommendations</a:t>
            </a:r>
            <a:endParaRPr lang="en-US" sz="3600" b="1" dirty="0">
              <a:solidFill>
                <a:srgbClr val="002569"/>
              </a:solidFill>
              <a:uFillTx/>
              <a:latin typeface="Arial Bold" panose="020B0704020202020204" pitchFamily="34" charset="0"/>
              <a:cs typeface="Arial Bold" panose="020B0704020202020204" pitchFamily="34" charset="0"/>
            </a:endParaRPr>
          </a:p>
        </p:txBody>
      </p:sp>
      <p:sp>
        <p:nvSpPr>
          <p:cNvPr id="3" name="Rectangle 2"/>
          <p:cNvSpPr/>
          <p:nvPr/>
        </p:nvSpPr>
        <p:spPr>
          <a:xfrm>
            <a:off x="495300" y="1066800"/>
            <a:ext cx="7810500" cy="4308872"/>
          </a:xfrm>
          <a:prstGeom prst="rect">
            <a:avLst/>
          </a:prstGeom>
        </p:spPr>
        <p:txBody>
          <a:bodyPr wrap="square">
            <a:spAutoFit/>
          </a:bodyPr>
          <a:lstStyle/>
          <a:p>
            <a:pPr marL="0" lvl="2"/>
            <a:r>
              <a:rPr lang="en-US" sz="2800" b="1" dirty="0" smtClean="0">
                <a:solidFill>
                  <a:srgbClr val="002060"/>
                </a:solidFill>
                <a:latin typeface="Arial" panose="020B0604020202020204" pitchFamily="34" charset="0"/>
                <a:cs typeface="Arial" panose="020B0604020202020204" pitchFamily="34" charset="0"/>
              </a:rPr>
              <a:t>Service Provision and Limitations: </a:t>
            </a:r>
            <a:br>
              <a:rPr lang="en-US" sz="2800" b="1" dirty="0" smtClean="0">
                <a:solidFill>
                  <a:srgbClr val="002060"/>
                </a:solidFill>
                <a:latin typeface="Arial" panose="020B0604020202020204" pitchFamily="34" charset="0"/>
                <a:cs typeface="Arial" panose="020B0604020202020204" pitchFamily="34" charset="0"/>
              </a:rPr>
            </a:br>
            <a:endParaRPr lang="en-US" sz="2800" b="1" dirty="0" smtClean="0">
              <a:solidFill>
                <a:srgbClr val="002060"/>
              </a:solidFill>
              <a:latin typeface="Arial" panose="020B0604020202020204" pitchFamily="34" charset="0"/>
              <a:cs typeface="Arial" panose="020B0604020202020204" pitchFamily="34" charset="0"/>
            </a:endParaRPr>
          </a:p>
          <a:p>
            <a:pPr marL="914400" lvl="1" indent="-457200">
              <a:buFont typeface="+mj-lt"/>
              <a:buAutoNum type="arabicPeriod"/>
            </a:pPr>
            <a:r>
              <a:rPr lang="en-US" sz="2800" dirty="0" smtClean="0">
                <a:solidFill>
                  <a:srgbClr val="002060"/>
                </a:solidFill>
                <a:latin typeface="Arial" panose="020B0604020202020204" pitchFamily="34" charset="0"/>
                <a:cs typeface="Arial" panose="020B0604020202020204" pitchFamily="34" charset="0"/>
              </a:rPr>
              <a:t>Expand employment supports</a:t>
            </a:r>
            <a:br>
              <a:rPr lang="en-US" sz="2800" dirty="0" smtClean="0">
                <a:solidFill>
                  <a:srgbClr val="002060"/>
                </a:solidFill>
                <a:latin typeface="Arial" panose="020B0604020202020204" pitchFamily="34" charset="0"/>
                <a:cs typeface="Arial" panose="020B0604020202020204" pitchFamily="34" charset="0"/>
              </a:rPr>
            </a:br>
            <a:endParaRPr lang="en-US" sz="2800" dirty="0" smtClean="0">
              <a:solidFill>
                <a:srgbClr val="002060"/>
              </a:solidFill>
              <a:latin typeface="Arial" panose="020B0604020202020204" pitchFamily="34" charset="0"/>
              <a:cs typeface="Arial" panose="020B0604020202020204" pitchFamily="34" charset="0"/>
            </a:endParaRPr>
          </a:p>
          <a:p>
            <a:pPr marL="914400" lvl="1" indent="-457200">
              <a:buFont typeface="+mj-lt"/>
              <a:buAutoNum type="arabicPeriod"/>
            </a:pPr>
            <a:r>
              <a:rPr lang="en-US" sz="2800" dirty="0" smtClean="0">
                <a:solidFill>
                  <a:srgbClr val="002060"/>
                </a:solidFill>
                <a:latin typeface="Arial" panose="020B0604020202020204" pitchFamily="34" charset="0"/>
                <a:cs typeface="Arial" panose="020B0604020202020204" pitchFamily="34" charset="0"/>
              </a:rPr>
              <a:t>Combine certain services</a:t>
            </a:r>
            <a:br>
              <a:rPr lang="en-US" sz="2800" dirty="0" smtClean="0">
                <a:solidFill>
                  <a:srgbClr val="002060"/>
                </a:solidFill>
                <a:latin typeface="Arial" panose="020B0604020202020204" pitchFamily="34" charset="0"/>
                <a:cs typeface="Arial" panose="020B0604020202020204" pitchFamily="34" charset="0"/>
              </a:rPr>
            </a:br>
            <a:endParaRPr lang="en-US" sz="2800" dirty="0" smtClean="0">
              <a:solidFill>
                <a:srgbClr val="002060"/>
              </a:solidFill>
              <a:latin typeface="Arial" panose="020B0604020202020204" pitchFamily="34" charset="0"/>
              <a:cs typeface="Arial" panose="020B0604020202020204" pitchFamily="34" charset="0"/>
            </a:endParaRPr>
          </a:p>
          <a:p>
            <a:pPr marL="914400" lvl="1" indent="-457200">
              <a:buFont typeface="+mj-lt"/>
              <a:buAutoNum type="arabicPeriod"/>
            </a:pPr>
            <a:r>
              <a:rPr lang="en-US" sz="2800" dirty="0" smtClean="0">
                <a:solidFill>
                  <a:srgbClr val="002060"/>
                </a:solidFill>
                <a:latin typeface="Arial" panose="020B0604020202020204" pitchFamily="34" charset="0"/>
                <a:cs typeface="Arial" panose="020B0604020202020204" pitchFamily="34" charset="0"/>
              </a:rPr>
              <a:t>Establish new services</a:t>
            </a:r>
          </a:p>
          <a:p>
            <a:pPr lvl="2"/>
            <a:endParaRPr lang="en-US" sz="2000" dirty="0">
              <a:solidFill>
                <a:srgbClr val="002060"/>
              </a:solidFill>
              <a:latin typeface="Arial" panose="020B0604020202020204" pitchFamily="34" charset="0"/>
              <a:cs typeface="Arial" panose="020B0604020202020204" pitchFamily="34" charset="0"/>
            </a:endParaRPr>
          </a:p>
          <a:p>
            <a:pPr lvl="1"/>
            <a:endParaRPr lang="en-US" sz="2200" dirty="0" smtClean="0">
              <a:solidFill>
                <a:srgbClr val="002060"/>
              </a:solidFill>
              <a:latin typeface="Arial" panose="020B0604020202020204" pitchFamily="34" charset="0"/>
              <a:cs typeface="Arial" panose="020B0604020202020204" pitchFamily="34" charset="0"/>
            </a:endParaRPr>
          </a:p>
          <a:p>
            <a:pPr lvl="2"/>
            <a:endParaRPr lang="en-US" b="1" dirty="0">
              <a:uFillTx/>
              <a:sym typeface="Wingdings" panose="05000000000000000000" pitchFamily="2" charset="2"/>
            </a:endParaRPr>
          </a:p>
          <a:p>
            <a:pPr lvl="2"/>
            <a:endParaRPr lang="en-US" b="1" dirty="0">
              <a:solidFill>
                <a:srgbClr val="1F497D"/>
              </a:solidFill>
              <a:uFillTx/>
            </a:endParaRPr>
          </a:p>
        </p:txBody>
      </p:sp>
      <p:sp>
        <p:nvSpPr>
          <p:cNvPr id="2" name="Rectangle 1"/>
          <p:cNvSpPr/>
          <p:nvPr/>
        </p:nvSpPr>
        <p:spPr>
          <a:xfrm>
            <a:off x="550097" y="1443840"/>
            <a:ext cx="8001000" cy="2215991"/>
          </a:xfrm>
          <a:prstGeom prst="rect">
            <a:avLst/>
          </a:prstGeom>
        </p:spPr>
        <p:txBody>
          <a:bodyPr wrap="square">
            <a:spAutoFit/>
          </a:bodyPr>
          <a:lstStyle/>
          <a:p>
            <a:pPr lvl="0"/>
            <a:endParaRPr lang="en-US" sz="2400" dirty="0">
              <a:solidFill>
                <a:schemeClr val="tx2"/>
              </a:solidFill>
              <a:uFillTx/>
            </a:endParaRPr>
          </a:p>
          <a:p>
            <a:pPr lvl="0"/>
            <a:endParaRPr lang="en-US" sz="2400" dirty="0">
              <a:solidFill>
                <a:schemeClr val="tx2"/>
              </a:solidFill>
              <a:uFillTx/>
            </a:endParaRPr>
          </a:p>
          <a:p>
            <a:pPr lvl="0"/>
            <a:endParaRPr lang="en-US" dirty="0" smtClean="0">
              <a:uFillTx/>
            </a:endParaRPr>
          </a:p>
          <a:p>
            <a:pPr lvl="0"/>
            <a:endParaRPr lang="en-US" dirty="0">
              <a:uFillTx/>
            </a:endParaRPr>
          </a:p>
          <a:p>
            <a:pPr lvl="0"/>
            <a:endParaRPr lang="en-US" dirty="0" smtClean="0">
              <a:uFillTx/>
            </a:endParaRPr>
          </a:p>
          <a:p>
            <a:pPr lvl="0"/>
            <a:endParaRPr lang="en-US" dirty="0">
              <a:uFillTx/>
            </a:endParaRPr>
          </a:p>
          <a:p>
            <a:pPr lvl="0"/>
            <a:endParaRPr lang="en-US" dirty="0">
              <a:uFillTx/>
            </a:endParaRPr>
          </a:p>
        </p:txBody>
      </p:sp>
    </p:spTree>
    <p:extLst>
      <p:ext uri="{BB962C8B-B14F-4D97-AF65-F5344CB8AC3E}">
        <p14:creationId xmlns:p14="http://schemas.microsoft.com/office/powerpoint/2010/main" val="23570454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228600" y="152400"/>
            <a:ext cx="8420100" cy="990600"/>
          </a:xfrm>
        </p:spPr>
        <p:txBody>
          <a:bodyPr>
            <a:noAutofit/>
          </a:bodyPr>
          <a:lstStyle/>
          <a:p>
            <a:pPr algn="l"/>
            <a:r>
              <a:rPr lang="en-US" sz="3600" b="1" dirty="0" smtClean="0">
                <a:solidFill>
                  <a:srgbClr val="002569"/>
                </a:solidFill>
                <a:uFillTx/>
                <a:latin typeface="Arial Bold" panose="020B0704020202020204" pitchFamily="34" charset="0"/>
                <a:cs typeface="Arial Bold" panose="020B0704020202020204" pitchFamily="34" charset="0"/>
              </a:rPr>
              <a:t>WISE Workgroup Recommendations</a:t>
            </a:r>
            <a:endParaRPr lang="en-US" sz="3600" b="1" dirty="0">
              <a:solidFill>
                <a:srgbClr val="002569"/>
              </a:solidFill>
              <a:uFillTx/>
              <a:latin typeface="Arial Bold" panose="020B0704020202020204" pitchFamily="34" charset="0"/>
              <a:cs typeface="Arial Bold" panose="020B0704020202020204" pitchFamily="34" charset="0"/>
            </a:endParaRPr>
          </a:p>
        </p:txBody>
      </p:sp>
      <p:sp>
        <p:nvSpPr>
          <p:cNvPr id="3" name="Rectangle 2"/>
          <p:cNvSpPr/>
          <p:nvPr/>
        </p:nvSpPr>
        <p:spPr>
          <a:xfrm>
            <a:off x="495300" y="1066800"/>
            <a:ext cx="7810500" cy="5416868"/>
          </a:xfrm>
          <a:prstGeom prst="rect">
            <a:avLst/>
          </a:prstGeom>
        </p:spPr>
        <p:txBody>
          <a:bodyPr wrap="square">
            <a:spAutoFit/>
          </a:bodyPr>
          <a:lstStyle/>
          <a:p>
            <a:pPr marL="0" lvl="2"/>
            <a:r>
              <a:rPr lang="en-US" sz="2800" b="1" dirty="0" smtClean="0">
                <a:solidFill>
                  <a:srgbClr val="002060"/>
                </a:solidFill>
                <a:latin typeface="Arial" panose="020B0604020202020204" pitchFamily="34" charset="0"/>
                <a:cs typeface="Arial" panose="020B0604020202020204" pitchFamily="34" charset="0"/>
              </a:rPr>
              <a:t>Provider Qualifications and Licensing:</a:t>
            </a:r>
          </a:p>
          <a:p>
            <a:pPr marL="0" lvl="2"/>
            <a:endParaRPr lang="en-US" sz="2200" b="1" dirty="0" smtClean="0">
              <a:solidFill>
                <a:srgbClr val="002060"/>
              </a:solidFill>
              <a:latin typeface="Arial" panose="020B0604020202020204" pitchFamily="34" charset="0"/>
              <a:cs typeface="Arial" panose="020B0604020202020204" pitchFamily="34" charset="0"/>
            </a:endParaRPr>
          </a:p>
          <a:p>
            <a:pPr marL="914400" lvl="1" indent="-457200">
              <a:buAutoNum type="arabicPeriod"/>
            </a:pPr>
            <a:r>
              <a:rPr lang="en-US" sz="2800" dirty="0" smtClean="0">
                <a:solidFill>
                  <a:srgbClr val="002060"/>
                </a:solidFill>
                <a:latin typeface="Arial" panose="020B0604020202020204" pitchFamily="34" charset="0"/>
                <a:cs typeface="Arial" panose="020B0604020202020204" pitchFamily="34" charset="0"/>
              </a:rPr>
              <a:t>Reduce </a:t>
            </a:r>
            <a:r>
              <a:rPr lang="en-US" sz="2800" dirty="0">
                <a:solidFill>
                  <a:srgbClr val="002060"/>
                </a:solidFill>
                <a:latin typeface="Arial" panose="020B0604020202020204" pitchFamily="34" charset="0"/>
                <a:cs typeface="Arial" panose="020B0604020202020204" pitchFamily="34" charset="0"/>
              </a:rPr>
              <a:t>administrative burdens and streamline processes for </a:t>
            </a:r>
            <a:r>
              <a:rPr lang="en-US" sz="2800" dirty="0" smtClean="0">
                <a:solidFill>
                  <a:srgbClr val="002060"/>
                </a:solidFill>
                <a:latin typeface="Arial" panose="020B0604020202020204" pitchFamily="34" charset="0"/>
                <a:cs typeface="Arial" panose="020B0604020202020204" pitchFamily="34" charset="0"/>
              </a:rPr>
              <a:t>providers</a:t>
            </a:r>
          </a:p>
          <a:p>
            <a:pPr lvl="1"/>
            <a:endParaRPr lang="en-US" sz="2800" dirty="0">
              <a:solidFill>
                <a:srgbClr val="002060"/>
              </a:solidFill>
              <a:latin typeface="Arial" panose="020B0604020202020204" pitchFamily="34" charset="0"/>
              <a:cs typeface="Arial" panose="020B0604020202020204" pitchFamily="34" charset="0"/>
            </a:endParaRPr>
          </a:p>
          <a:p>
            <a:pPr marL="914400" lvl="1" indent="-457200">
              <a:buAutoNum type="arabicPeriod" startAt="2"/>
            </a:pPr>
            <a:r>
              <a:rPr lang="en-US" sz="2800" dirty="0" smtClean="0">
                <a:solidFill>
                  <a:srgbClr val="002060"/>
                </a:solidFill>
                <a:latin typeface="Arial" panose="020B0604020202020204" pitchFamily="34" charset="0"/>
                <a:cs typeface="Arial" panose="020B0604020202020204" pitchFamily="34" charset="0"/>
              </a:rPr>
              <a:t>Ensure </a:t>
            </a:r>
            <a:r>
              <a:rPr lang="en-US" sz="2800" dirty="0">
                <a:solidFill>
                  <a:srgbClr val="002060"/>
                </a:solidFill>
                <a:latin typeface="Arial" panose="020B0604020202020204" pitchFamily="34" charset="0"/>
                <a:cs typeface="Arial" panose="020B0604020202020204" pitchFamily="34" charset="0"/>
              </a:rPr>
              <a:t>qualified </a:t>
            </a:r>
            <a:r>
              <a:rPr lang="en-US" sz="2800" dirty="0" smtClean="0">
                <a:solidFill>
                  <a:srgbClr val="002060"/>
                </a:solidFill>
                <a:latin typeface="Arial" panose="020B0604020202020204" pitchFamily="34" charset="0"/>
                <a:cs typeface="Arial" panose="020B0604020202020204" pitchFamily="34" charset="0"/>
              </a:rPr>
              <a:t>providers</a:t>
            </a:r>
          </a:p>
          <a:p>
            <a:pPr lvl="1"/>
            <a:endParaRPr lang="en-US" sz="2800" dirty="0">
              <a:solidFill>
                <a:srgbClr val="002060"/>
              </a:solidFill>
              <a:latin typeface="Arial" panose="020B0604020202020204" pitchFamily="34" charset="0"/>
              <a:cs typeface="Arial" panose="020B0604020202020204" pitchFamily="34" charset="0"/>
            </a:endParaRPr>
          </a:p>
          <a:p>
            <a:pPr lvl="1"/>
            <a:r>
              <a:rPr lang="en-US" sz="2800" dirty="0" smtClean="0">
                <a:solidFill>
                  <a:srgbClr val="002060"/>
                </a:solidFill>
                <a:latin typeface="Arial" panose="020B0604020202020204" pitchFamily="34" charset="0"/>
                <a:cs typeface="Arial" panose="020B0604020202020204" pitchFamily="34" charset="0"/>
              </a:rPr>
              <a:t>3.  Maintain </a:t>
            </a:r>
            <a:r>
              <a:rPr lang="en-US" sz="2800" dirty="0">
                <a:solidFill>
                  <a:srgbClr val="002060"/>
                </a:solidFill>
                <a:latin typeface="Arial" panose="020B0604020202020204" pitchFamily="34" charset="0"/>
                <a:cs typeface="Arial" panose="020B0604020202020204" pitchFamily="34" charset="0"/>
              </a:rPr>
              <a:t>choice for providers and </a:t>
            </a:r>
            <a:r>
              <a:rPr lang="en-US" sz="2800" dirty="0" smtClean="0">
                <a:solidFill>
                  <a:srgbClr val="002060"/>
                </a:solidFill>
                <a:latin typeface="Arial" panose="020B0604020202020204" pitchFamily="34" charset="0"/>
                <a:cs typeface="Arial" panose="020B0604020202020204" pitchFamily="34" charset="0"/>
              </a:rPr>
              <a:t>  		participants</a:t>
            </a:r>
            <a:endParaRPr lang="en-US" sz="2800" dirty="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US" sz="2200" dirty="0" smtClean="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US" sz="2000" dirty="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US" sz="2200" dirty="0" smtClean="0">
              <a:solidFill>
                <a:srgbClr val="002060"/>
              </a:solidFill>
              <a:latin typeface="Arial" panose="020B0604020202020204" pitchFamily="34" charset="0"/>
              <a:cs typeface="Arial" panose="020B0604020202020204" pitchFamily="34" charset="0"/>
            </a:endParaRPr>
          </a:p>
          <a:p>
            <a:pPr lvl="2"/>
            <a:endParaRPr lang="en-US" b="1" dirty="0">
              <a:uFillTx/>
              <a:sym typeface="Wingdings" panose="05000000000000000000" pitchFamily="2" charset="2"/>
            </a:endParaRPr>
          </a:p>
          <a:p>
            <a:pPr lvl="2"/>
            <a:endParaRPr lang="en-US" b="1" dirty="0">
              <a:solidFill>
                <a:srgbClr val="1F497D"/>
              </a:solidFill>
              <a:uFillTx/>
            </a:endParaRPr>
          </a:p>
        </p:txBody>
      </p:sp>
      <p:sp>
        <p:nvSpPr>
          <p:cNvPr id="2" name="Rectangle 1"/>
          <p:cNvSpPr/>
          <p:nvPr/>
        </p:nvSpPr>
        <p:spPr>
          <a:xfrm>
            <a:off x="550097" y="1443840"/>
            <a:ext cx="8001000" cy="2215991"/>
          </a:xfrm>
          <a:prstGeom prst="rect">
            <a:avLst/>
          </a:prstGeom>
        </p:spPr>
        <p:txBody>
          <a:bodyPr wrap="square">
            <a:spAutoFit/>
          </a:bodyPr>
          <a:lstStyle/>
          <a:p>
            <a:pPr lvl="0"/>
            <a:endParaRPr lang="en-US" sz="2400" dirty="0">
              <a:solidFill>
                <a:schemeClr val="tx2"/>
              </a:solidFill>
              <a:uFillTx/>
            </a:endParaRPr>
          </a:p>
          <a:p>
            <a:pPr lvl="0"/>
            <a:endParaRPr lang="en-US" sz="2400" dirty="0">
              <a:solidFill>
                <a:schemeClr val="tx2"/>
              </a:solidFill>
              <a:uFillTx/>
            </a:endParaRPr>
          </a:p>
          <a:p>
            <a:pPr lvl="0"/>
            <a:endParaRPr lang="en-US" dirty="0" smtClean="0">
              <a:uFillTx/>
            </a:endParaRPr>
          </a:p>
          <a:p>
            <a:pPr lvl="0"/>
            <a:endParaRPr lang="en-US" dirty="0">
              <a:uFillTx/>
            </a:endParaRPr>
          </a:p>
          <a:p>
            <a:pPr lvl="0"/>
            <a:endParaRPr lang="en-US" dirty="0" smtClean="0">
              <a:uFillTx/>
            </a:endParaRPr>
          </a:p>
          <a:p>
            <a:pPr lvl="0"/>
            <a:endParaRPr lang="en-US" dirty="0">
              <a:uFillTx/>
            </a:endParaRPr>
          </a:p>
          <a:p>
            <a:pPr lvl="0"/>
            <a:endParaRPr lang="en-US" dirty="0">
              <a:uFillTx/>
            </a:endParaRPr>
          </a:p>
        </p:txBody>
      </p:sp>
    </p:spTree>
    <p:extLst>
      <p:ext uri="{BB962C8B-B14F-4D97-AF65-F5344CB8AC3E}">
        <p14:creationId xmlns:p14="http://schemas.microsoft.com/office/powerpoint/2010/main" val="167763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b="1" dirty="0" smtClean="0">
                <a:solidFill>
                  <a:srgbClr val="002569"/>
                </a:solidFill>
                <a:latin typeface="Arial Bold" panose="020B0704020202020204" pitchFamily="34" charset="0"/>
                <a:cs typeface="Arial Bold" panose="020B0704020202020204" pitchFamily="34" charset="0"/>
              </a:rPr>
              <a:t>What to Expect Today</a:t>
            </a:r>
            <a:endParaRPr lang="en-US" sz="3600" b="1" dirty="0">
              <a:solidFill>
                <a:srgbClr val="002569"/>
              </a:solidFill>
              <a:latin typeface="Arial Bold" panose="020B0704020202020204" pitchFamily="34" charset="0"/>
              <a:cs typeface="Arial Bold" panose="020B0704020202020204" pitchFamily="34" charset="0"/>
            </a:endParaRPr>
          </a:p>
        </p:txBody>
      </p:sp>
      <p:sp>
        <p:nvSpPr>
          <p:cNvPr id="3" name="Content Placeholder 2"/>
          <p:cNvSpPr>
            <a:spLocks noGrp="1"/>
          </p:cNvSpPr>
          <p:nvPr>
            <p:ph idx="1"/>
          </p:nvPr>
        </p:nvSpPr>
        <p:spPr/>
        <p:txBody>
          <a:bodyPr anchor="t">
            <a:noAutofit/>
          </a:bodyPr>
          <a:lstStyle/>
          <a:p>
            <a:r>
              <a:rPr lang="en-US" dirty="0" smtClean="0">
                <a:solidFill>
                  <a:srgbClr val="002569"/>
                </a:solidFill>
                <a:latin typeface="Arial" panose="020B0604020202020204" pitchFamily="34" charset="0"/>
                <a:cs typeface="Arial" panose="020B0604020202020204" pitchFamily="34" charset="0"/>
              </a:rPr>
              <a:t>2 hours, no break, feel free to get up as needed. Refreshments are available.</a:t>
            </a:r>
          </a:p>
          <a:p>
            <a:r>
              <a:rPr lang="en-US" dirty="0" smtClean="0">
                <a:solidFill>
                  <a:srgbClr val="002569"/>
                </a:solidFill>
                <a:latin typeface="Arial" panose="020B0604020202020204" pitchFamily="34" charset="0"/>
                <a:cs typeface="Arial" panose="020B0604020202020204" pitchFamily="34" charset="0"/>
              </a:rPr>
              <a:t>KDADS and KDHE will provide a brief update about the waiver integration process</a:t>
            </a:r>
            <a:endParaRPr lang="en-US" dirty="0">
              <a:solidFill>
                <a:srgbClr val="002569"/>
              </a:solidFill>
              <a:latin typeface="Arial" panose="020B0604020202020204" pitchFamily="34" charset="0"/>
              <a:cs typeface="Arial" panose="020B0604020202020204" pitchFamily="34" charset="0"/>
            </a:endParaRPr>
          </a:p>
          <a:p>
            <a:r>
              <a:rPr lang="en-US" dirty="0" smtClean="0">
                <a:solidFill>
                  <a:srgbClr val="002569"/>
                </a:solidFill>
                <a:latin typeface="Arial" panose="020B0604020202020204" pitchFamily="34" charset="0"/>
                <a:cs typeface="Arial" panose="020B0604020202020204" pitchFamily="34" charset="0"/>
              </a:rPr>
              <a:t>Table Discussion</a:t>
            </a:r>
          </a:p>
          <a:p>
            <a:r>
              <a:rPr lang="en-US" dirty="0" smtClean="0">
                <a:solidFill>
                  <a:srgbClr val="002569"/>
                </a:solidFill>
                <a:latin typeface="Arial" panose="020B0604020202020204" pitchFamily="34" charset="0"/>
                <a:cs typeface="Arial" panose="020B0604020202020204" pitchFamily="34" charset="0"/>
              </a:rPr>
              <a:t>Large Group Discussion</a:t>
            </a:r>
            <a:endParaRPr lang="en-US" dirty="0">
              <a:solidFill>
                <a:srgbClr val="00256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77698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228600" y="152400"/>
            <a:ext cx="8420100" cy="990600"/>
          </a:xfrm>
        </p:spPr>
        <p:txBody>
          <a:bodyPr>
            <a:noAutofit/>
          </a:bodyPr>
          <a:lstStyle/>
          <a:p>
            <a:pPr algn="l"/>
            <a:r>
              <a:rPr lang="en-US" sz="3600" b="1" dirty="0" smtClean="0">
                <a:solidFill>
                  <a:srgbClr val="002569"/>
                </a:solidFill>
                <a:uFillTx/>
                <a:latin typeface="Arial Bold" panose="020B0704020202020204" pitchFamily="34" charset="0"/>
                <a:cs typeface="Arial Bold" panose="020B0704020202020204" pitchFamily="34" charset="0"/>
              </a:rPr>
              <a:t>WISE Workgroup Recommendations</a:t>
            </a:r>
            <a:endParaRPr lang="en-US" sz="3600" b="1" dirty="0">
              <a:solidFill>
                <a:srgbClr val="002569"/>
              </a:solidFill>
              <a:uFillTx/>
              <a:latin typeface="Arial Bold" panose="020B0704020202020204" pitchFamily="34" charset="0"/>
              <a:cs typeface="Arial Bold" panose="020B0704020202020204" pitchFamily="34" charset="0"/>
            </a:endParaRPr>
          </a:p>
        </p:txBody>
      </p:sp>
      <p:sp>
        <p:nvSpPr>
          <p:cNvPr id="3" name="Rectangle 2"/>
          <p:cNvSpPr/>
          <p:nvPr/>
        </p:nvSpPr>
        <p:spPr>
          <a:xfrm>
            <a:off x="495300" y="1066800"/>
            <a:ext cx="7810500" cy="6032421"/>
          </a:xfrm>
          <a:prstGeom prst="rect">
            <a:avLst/>
          </a:prstGeom>
        </p:spPr>
        <p:txBody>
          <a:bodyPr wrap="square">
            <a:spAutoFit/>
          </a:bodyPr>
          <a:lstStyle/>
          <a:p>
            <a:pPr marL="0" lvl="2"/>
            <a:r>
              <a:rPr lang="en-US" sz="2800" b="1" dirty="0" smtClean="0">
                <a:solidFill>
                  <a:srgbClr val="002060"/>
                </a:solidFill>
                <a:latin typeface="Arial" panose="020B0604020202020204" pitchFamily="34" charset="0"/>
                <a:cs typeface="Arial" panose="020B0604020202020204" pitchFamily="34" charset="0"/>
              </a:rPr>
              <a:t>Policy and Regulation Review:</a:t>
            </a:r>
          </a:p>
          <a:p>
            <a:pPr marL="0" lvl="2"/>
            <a:endParaRPr lang="en-US" sz="2200" b="1" dirty="0" smtClean="0">
              <a:solidFill>
                <a:srgbClr val="002060"/>
              </a:solidFill>
              <a:latin typeface="Arial" panose="020B0604020202020204" pitchFamily="34" charset="0"/>
              <a:cs typeface="Arial" panose="020B0604020202020204" pitchFamily="34" charset="0"/>
            </a:endParaRPr>
          </a:p>
          <a:p>
            <a:pPr marL="914400" lvl="3" indent="-457200">
              <a:buFont typeface="+mj-lt"/>
              <a:buAutoNum type="arabicPeriod"/>
            </a:pPr>
            <a:r>
              <a:rPr lang="en-US" sz="2000" dirty="0" smtClean="0">
                <a:solidFill>
                  <a:srgbClr val="002569"/>
                </a:solidFill>
                <a:latin typeface="Arial" panose="020B0604020202020204" pitchFamily="34" charset="0"/>
                <a:cs typeface="Arial" panose="020B0604020202020204" pitchFamily="34" charset="0"/>
              </a:rPr>
              <a:t>Develop an </a:t>
            </a:r>
            <a:r>
              <a:rPr lang="en-US" sz="2000" dirty="0">
                <a:solidFill>
                  <a:srgbClr val="002569"/>
                </a:solidFill>
                <a:latin typeface="Arial" panose="020B0604020202020204" pitchFamily="34" charset="0"/>
                <a:cs typeface="Arial" panose="020B0604020202020204" pitchFamily="34" charset="0"/>
              </a:rPr>
              <a:t>O</a:t>
            </a:r>
            <a:r>
              <a:rPr lang="en-US" sz="2000" dirty="0" smtClean="0">
                <a:solidFill>
                  <a:srgbClr val="002569"/>
                </a:solidFill>
                <a:latin typeface="Arial" panose="020B0604020202020204" pitchFamily="34" charset="0"/>
                <a:cs typeface="Arial" panose="020B0604020202020204" pitchFamily="34" charset="0"/>
              </a:rPr>
              <a:t>perational </a:t>
            </a:r>
            <a:r>
              <a:rPr lang="en-US" sz="2000" dirty="0">
                <a:solidFill>
                  <a:srgbClr val="002569"/>
                </a:solidFill>
                <a:latin typeface="Arial" panose="020B0604020202020204" pitchFamily="34" charset="0"/>
                <a:cs typeface="Arial" panose="020B0604020202020204" pitchFamily="34" charset="0"/>
              </a:rPr>
              <a:t>C</a:t>
            </a:r>
            <a:r>
              <a:rPr lang="en-US" sz="2000" dirty="0" smtClean="0">
                <a:solidFill>
                  <a:srgbClr val="002569"/>
                </a:solidFill>
                <a:latin typeface="Arial" panose="020B0604020202020204" pitchFamily="34" charset="0"/>
                <a:cs typeface="Arial" panose="020B0604020202020204" pitchFamily="34" charset="0"/>
              </a:rPr>
              <a:t>ouncil to assist with policy review and development specific to waiver integration. </a:t>
            </a:r>
            <a:br>
              <a:rPr lang="en-US" sz="2000" dirty="0" smtClean="0">
                <a:solidFill>
                  <a:srgbClr val="002569"/>
                </a:solidFill>
                <a:latin typeface="Arial" panose="020B0604020202020204" pitchFamily="34" charset="0"/>
                <a:cs typeface="Arial" panose="020B0604020202020204" pitchFamily="34" charset="0"/>
              </a:rPr>
            </a:br>
            <a:endParaRPr lang="en-US" sz="2000" dirty="0" smtClean="0">
              <a:solidFill>
                <a:srgbClr val="002569"/>
              </a:solidFill>
              <a:latin typeface="Arial" panose="020B0604020202020204" pitchFamily="34" charset="0"/>
              <a:cs typeface="Arial" panose="020B0604020202020204" pitchFamily="34" charset="0"/>
            </a:endParaRPr>
          </a:p>
          <a:p>
            <a:pPr marL="914400" lvl="3" indent="-457200">
              <a:buFont typeface="+mj-lt"/>
              <a:buAutoNum type="arabicPeriod"/>
            </a:pPr>
            <a:r>
              <a:rPr lang="en-US" sz="2000" dirty="0" smtClean="0">
                <a:solidFill>
                  <a:srgbClr val="002569"/>
                </a:solidFill>
                <a:latin typeface="Arial" panose="020B0604020202020204" pitchFamily="34" charset="0"/>
                <a:cs typeface="Arial" panose="020B0604020202020204" pitchFamily="34" charset="0"/>
              </a:rPr>
              <a:t>Develop a Policy </a:t>
            </a:r>
            <a:r>
              <a:rPr lang="en-US" sz="2000" dirty="0">
                <a:solidFill>
                  <a:srgbClr val="002569"/>
                </a:solidFill>
                <a:latin typeface="Arial" panose="020B0604020202020204" pitchFamily="34" charset="0"/>
                <a:cs typeface="Arial" panose="020B0604020202020204" pitchFamily="34" charset="0"/>
              </a:rPr>
              <a:t>Advisory Council </a:t>
            </a:r>
            <a:r>
              <a:rPr lang="en-US" sz="2000" dirty="0" smtClean="0">
                <a:solidFill>
                  <a:srgbClr val="002569"/>
                </a:solidFill>
                <a:latin typeface="Arial" panose="020B0604020202020204" pitchFamily="34" charset="0"/>
                <a:cs typeface="Arial" panose="020B0604020202020204" pitchFamily="34" charset="0"/>
              </a:rPr>
              <a:t>to assist </a:t>
            </a:r>
            <a:r>
              <a:rPr lang="en-US" sz="2000" dirty="0">
                <a:solidFill>
                  <a:srgbClr val="002569"/>
                </a:solidFill>
                <a:latin typeface="Arial" panose="020B0604020202020204" pitchFamily="34" charset="0"/>
                <a:cs typeface="Arial" panose="020B0604020202020204" pitchFamily="34" charset="0"/>
              </a:rPr>
              <a:t>State staff in the </a:t>
            </a:r>
            <a:r>
              <a:rPr lang="en-US" sz="2000" dirty="0" smtClean="0">
                <a:solidFill>
                  <a:srgbClr val="002569"/>
                </a:solidFill>
                <a:latin typeface="Arial" panose="020B0604020202020204" pitchFamily="34" charset="0"/>
                <a:cs typeface="Arial" panose="020B0604020202020204" pitchFamily="34" charset="0"/>
              </a:rPr>
              <a:t>development and revision </a:t>
            </a:r>
            <a:r>
              <a:rPr lang="en-US" sz="2000" dirty="0">
                <a:solidFill>
                  <a:srgbClr val="002569"/>
                </a:solidFill>
                <a:latin typeface="Arial" panose="020B0604020202020204" pitchFamily="34" charset="0"/>
                <a:cs typeface="Arial" panose="020B0604020202020204" pitchFamily="34" charset="0"/>
              </a:rPr>
              <a:t>of </a:t>
            </a:r>
            <a:r>
              <a:rPr lang="en-US" sz="2000" dirty="0" smtClean="0">
                <a:solidFill>
                  <a:srgbClr val="002569"/>
                </a:solidFill>
                <a:latin typeface="Arial" panose="020B0604020202020204" pitchFamily="34" charset="0"/>
                <a:cs typeface="Arial" panose="020B0604020202020204" pitchFamily="34" charset="0"/>
              </a:rPr>
              <a:t>policy.</a:t>
            </a:r>
            <a:br>
              <a:rPr lang="en-US" sz="2000" dirty="0" smtClean="0">
                <a:solidFill>
                  <a:srgbClr val="002569"/>
                </a:solidFill>
                <a:latin typeface="Arial" panose="020B0604020202020204" pitchFamily="34" charset="0"/>
                <a:cs typeface="Arial" panose="020B0604020202020204" pitchFamily="34" charset="0"/>
              </a:rPr>
            </a:br>
            <a:endParaRPr lang="en-US" sz="2000" dirty="0" smtClean="0">
              <a:solidFill>
                <a:srgbClr val="002569"/>
              </a:solidFill>
              <a:latin typeface="Arial" panose="020B0604020202020204" pitchFamily="34" charset="0"/>
              <a:cs typeface="Arial" panose="020B0604020202020204" pitchFamily="34" charset="0"/>
            </a:endParaRPr>
          </a:p>
          <a:p>
            <a:pPr marL="914400" lvl="3" indent="-457200">
              <a:buFont typeface="+mj-lt"/>
              <a:buAutoNum type="arabicPeriod"/>
            </a:pPr>
            <a:r>
              <a:rPr lang="en-US" sz="2000" dirty="0" smtClean="0">
                <a:solidFill>
                  <a:srgbClr val="002569"/>
                </a:solidFill>
                <a:latin typeface="Arial" panose="020B0604020202020204" pitchFamily="34" charset="0"/>
                <a:cs typeface="Arial" panose="020B0604020202020204" pitchFamily="34" charset="0"/>
              </a:rPr>
              <a:t>Develop </a:t>
            </a:r>
            <a:r>
              <a:rPr lang="en-US" sz="2000" dirty="0">
                <a:solidFill>
                  <a:srgbClr val="002569"/>
                </a:solidFill>
                <a:latin typeface="Arial" panose="020B0604020202020204" pitchFamily="34" charset="0"/>
                <a:cs typeface="Arial" panose="020B0604020202020204" pitchFamily="34" charset="0"/>
              </a:rPr>
              <a:t>a specific plan for communication regarding regulation and policy. </a:t>
            </a:r>
            <a:r>
              <a:rPr lang="en-US" sz="2000" dirty="0" smtClean="0">
                <a:solidFill>
                  <a:srgbClr val="002569"/>
                </a:solidFill>
                <a:latin typeface="Arial" panose="020B0604020202020204" pitchFamily="34" charset="0"/>
                <a:cs typeface="Arial" panose="020B0604020202020204" pitchFamily="34" charset="0"/>
              </a:rPr>
              <a:t/>
            </a:r>
            <a:br>
              <a:rPr lang="en-US" sz="2000" dirty="0" smtClean="0">
                <a:solidFill>
                  <a:srgbClr val="002569"/>
                </a:solidFill>
                <a:latin typeface="Arial" panose="020B0604020202020204" pitchFamily="34" charset="0"/>
                <a:cs typeface="Arial" panose="020B0604020202020204" pitchFamily="34" charset="0"/>
              </a:rPr>
            </a:br>
            <a:endParaRPr lang="en-US" sz="2000" dirty="0" smtClean="0">
              <a:solidFill>
                <a:srgbClr val="002569"/>
              </a:solidFill>
              <a:latin typeface="Arial" panose="020B0604020202020204" pitchFamily="34" charset="0"/>
              <a:cs typeface="Arial" panose="020B0604020202020204" pitchFamily="34" charset="0"/>
            </a:endParaRPr>
          </a:p>
          <a:p>
            <a:pPr marL="914400" lvl="3" indent="-457200">
              <a:buFont typeface="+mj-lt"/>
              <a:buAutoNum type="arabicPeriod"/>
            </a:pPr>
            <a:r>
              <a:rPr lang="en-US" sz="2000" dirty="0" smtClean="0">
                <a:solidFill>
                  <a:srgbClr val="002569"/>
                </a:solidFill>
                <a:latin typeface="Arial" panose="020B0604020202020204" pitchFamily="34" charset="0"/>
                <a:cs typeface="Arial" panose="020B0604020202020204" pitchFamily="34" charset="0"/>
              </a:rPr>
              <a:t>Collaborate </a:t>
            </a:r>
            <a:r>
              <a:rPr lang="en-US" sz="2000" dirty="0">
                <a:solidFill>
                  <a:srgbClr val="002569"/>
                </a:solidFill>
                <a:latin typeface="Arial" panose="020B0604020202020204" pitchFamily="34" charset="0"/>
                <a:cs typeface="Arial" panose="020B0604020202020204" pitchFamily="34" charset="0"/>
              </a:rPr>
              <a:t>with stakeholders to write an integrated waiver program manual </a:t>
            </a:r>
            <a:r>
              <a:rPr lang="en-US" sz="2000" dirty="0" smtClean="0">
                <a:solidFill>
                  <a:srgbClr val="002569"/>
                </a:solidFill>
                <a:latin typeface="Arial" panose="020B0604020202020204" pitchFamily="34" charset="0"/>
                <a:cs typeface="Arial" panose="020B0604020202020204" pitchFamily="34" charset="0"/>
              </a:rPr>
              <a:t>and </a:t>
            </a:r>
            <a:r>
              <a:rPr lang="en-US" sz="2000" dirty="0">
                <a:solidFill>
                  <a:srgbClr val="002569"/>
                </a:solidFill>
                <a:latin typeface="Arial" panose="020B0604020202020204" pitchFamily="34" charset="0"/>
                <a:cs typeface="Arial" panose="020B0604020202020204" pitchFamily="34" charset="0"/>
              </a:rPr>
              <a:t>develop </a:t>
            </a:r>
            <a:r>
              <a:rPr lang="en-US" sz="2000" dirty="0" smtClean="0">
                <a:solidFill>
                  <a:srgbClr val="002569"/>
                </a:solidFill>
                <a:latin typeface="Arial" panose="020B0604020202020204" pitchFamily="34" charset="0"/>
                <a:cs typeface="Arial" panose="020B0604020202020204" pitchFamily="34" charset="0"/>
              </a:rPr>
              <a:t>policies </a:t>
            </a:r>
            <a:r>
              <a:rPr lang="en-US" sz="2000" dirty="0">
                <a:solidFill>
                  <a:srgbClr val="002569"/>
                </a:solidFill>
                <a:latin typeface="Arial" panose="020B0604020202020204" pitchFamily="34" charset="0"/>
                <a:cs typeface="Arial" panose="020B0604020202020204" pitchFamily="34" charset="0"/>
              </a:rPr>
              <a:t>to further operationalize aspects of the program manual. </a:t>
            </a:r>
            <a:endParaRPr lang="en-US" sz="2000" b="1" dirty="0" smtClean="0">
              <a:solidFill>
                <a:srgbClr val="002569"/>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US" sz="2000" dirty="0" smtClean="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US" sz="2000" dirty="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US" sz="2000" dirty="0" smtClean="0">
              <a:solidFill>
                <a:srgbClr val="002060"/>
              </a:solidFill>
              <a:latin typeface="Arial" panose="020B0604020202020204" pitchFamily="34" charset="0"/>
              <a:cs typeface="Arial" panose="020B0604020202020204" pitchFamily="34" charset="0"/>
            </a:endParaRPr>
          </a:p>
          <a:p>
            <a:pPr lvl="2"/>
            <a:endParaRPr lang="en-US" b="1" dirty="0">
              <a:uFillTx/>
              <a:sym typeface="Wingdings" panose="05000000000000000000" pitchFamily="2" charset="2"/>
            </a:endParaRPr>
          </a:p>
          <a:p>
            <a:pPr lvl="2"/>
            <a:endParaRPr lang="en-US" b="1" dirty="0">
              <a:solidFill>
                <a:srgbClr val="1F497D"/>
              </a:solidFill>
              <a:uFillTx/>
            </a:endParaRPr>
          </a:p>
        </p:txBody>
      </p:sp>
      <p:sp>
        <p:nvSpPr>
          <p:cNvPr id="2" name="Rectangle 1"/>
          <p:cNvSpPr/>
          <p:nvPr/>
        </p:nvSpPr>
        <p:spPr>
          <a:xfrm>
            <a:off x="550097" y="1443840"/>
            <a:ext cx="8001000" cy="2215991"/>
          </a:xfrm>
          <a:prstGeom prst="rect">
            <a:avLst/>
          </a:prstGeom>
        </p:spPr>
        <p:txBody>
          <a:bodyPr wrap="square">
            <a:spAutoFit/>
          </a:bodyPr>
          <a:lstStyle/>
          <a:p>
            <a:pPr lvl="0"/>
            <a:endParaRPr lang="en-US" sz="2400" dirty="0">
              <a:solidFill>
                <a:schemeClr val="tx2"/>
              </a:solidFill>
              <a:uFillTx/>
            </a:endParaRPr>
          </a:p>
          <a:p>
            <a:pPr lvl="0"/>
            <a:endParaRPr lang="en-US" sz="2400" dirty="0">
              <a:solidFill>
                <a:schemeClr val="tx2"/>
              </a:solidFill>
              <a:uFillTx/>
            </a:endParaRPr>
          </a:p>
          <a:p>
            <a:pPr lvl="0"/>
            <a:endParaRPr lang="en-US" dirty="0" smtClean="0">
              <a:uFillTx/>
            </a:endParaRPr>
          </a:p>
          <a:p>
            <a:pPr lvl="0"/>
            <a:endParaRPr lang="en-US" dirty="0">
              <a:uFillTx/>
            </a:endParaRPr>
          </a:p>
          <a:p>
            <a:pPr lvl="0"/>
            <a:endParaRPr lang="en-US" dirty="0" smtClean="0">
              <a:uFillTx/>
            </a:endParaRPr>
          </a:p>
          <a:p>
            <a:pPr lvl="0"/>
            <a:endParaRPr lang="en-US" dirty="0">
              <a:uFillTx/>
            </a:endParaRPr>
          </a:p>
          <a:p>
            <a:pPr lvl="0"/>
            <a:endParaRPr lang="en-US" dirty="0">
              <a:uFillTx/>
            </a:endParaRPr>
          </a:p>
        </p:txBody>
      </p:sp>
    </p:spTree>
    <p:extLst>
      <p:ext uri="{BB962C8B-B14F-4D97-AF65-F5344CB8AC3E}">
        <p14:creationId xmlns:p14="http://schemas.microsoft.com/office/powerpoint/2010/main" val="25742841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idx="4294967295"/>
          </p:nvPr>
        </p:nvSpPr>
        <p:spPr>
          <a:xfrm>
            <a:off x="228600" y="152400"/>
            <a:ext cx="8420100" cy="990600"/>
          </a:xfrm>
        </p:spPr>
        <p:txBody>
          <a:bodyPr>
            <a:noAutofit/>
          </a:bodyPr>
          <a:lstStyle/>
          <a:p>
            <a:pPr algn="l"/>
            <a:r>
              <a:rPr lang="en-US" sz="3600" b="1" dirty="0" smtClean="0">
                <a:solidFill>
                  <a:srgbClr val="002569"/>
                </a:solidFill>
                <a:uFillTx/>
                <a:latin typeface="Arial Bold" panose="020B0704020202020204" pitchFamily="34" charset="0"/>
                <a:cs typeface="Arial Bold" panose="020B0704020202020204" pitchFamily="34" charset="0"/>
              </a:rPr>
              <a:t>WISE Workgroup Recommendations</a:t>
            </a:r>
            <a:endParaRPr lang="en-US" sz="3600" b="1" dirty="0">
              <a:solidFill>
                <a:srgbClr val="002569"/>
              </a:solidFill>
              <a:uFillTx/>
              <a:latin typeface="Arial Bold" panose="020B0704020202020204" pitchFamily="34" charset="0"/>
              <a:cs typeface="Arial Bold" panose="020B0704020202020204" pitchFamily="34" charset="0"/>
            </a:endParaRPr>
          </a:p>
        </p:txBody>
      </p:sp>
      <p:sp>
        <p:nvSpPr>
          <p:cNvPr id="3" name="Rectangle 2"/>
          <p:cNvSpPr/>
          <p:nvPr/>
        </p:nvSpPr>
        <p:spPr>
          <a:xfrm>
            <a:off x="495300" y="1066800"/>
            <a:ext cx="7810500" cy="6401753"/>
          </a:xfrm>
          <a:prstGeom prst="rect">
            <a:avLst/>
          </a:prstGeom>
        </p:spPr>
        <p:txBody>
          <a:bodyPr wrap="square">
            <a:spAutoFit/>
          </a:bodyPr>
          <a:lstStyle/>
          <a:p>
            <a:pPr marL="0" lvl="2"/>
            <a:r>
              <a:rPr lang="en-US" sz="2800" b="1" dirty="0" smtClean="0">
                <a:solidFill>
                  <a:srgbClr val="002060"/>
                </a:solidFill>
                <a:latin typeface="Arial" panose="020B0604020202020204" pitchFamily="34" charset="0"/>
                <a:cs typeface="Arial" panose="020B0604020202020204" pitchFamily="34" charset="0"/>
              </a:rPr>
              <a:t>Education, Training and Communication:</a:t>
            </a:r>
          </a:p>
          <a:p>
            <a:pPr marL="0" lvl="2"/>
            <a:endParaRPr lang="en-US" sz="2200" b="1" dirty="0" smtClean="0">
              <a:solidFill>
                <a:srgbClr val="002060"/>
              </a:solidFill>
              <a:latin typeface="Arial" panose="020B0604020202020204" pitchFamily="34" charset="0"/>
              <a:cs typeface="Arial" panose="020B0604020202020204" pitchFamily="34" charset="0"/>
            </a:endParaRPr>
          </a:p>
          <a:p>
            <a:pPr marL="914400" lvl="3" indent="-457200">
              <a:buFont typeface="+mj-lt"/>
              <a:buAutoNum type="arabicPeriod"/>
            </a:pPr>
            <a:r>
              <a:rPr lang="en-US" sz="2000" dirty="0" smtClean="0">
                <a:solidFill>
                  <a:srgbClr val="002569"/>
                </a:solidFill>
                <a:latin typeface="Arial" panose="020B0604020202020204" pitchFamily="34" charset="0"/>
                <a:cs typeface="Arial" panose="020B0604020202020204" pitchFamily="34" charset="0"/>
              </a:rPr>
              <a:t>Make </a:t>
            </a:r>
            <a:r>
              <a:rPr lang="en-US" sz="2000" dirty="0">
                <a:solidFill>
                  <a:srgbClr val="002569"/>
                </a:solidFill>
                <a:latin typeface="Arial" panose="020B0604020202020204" pitchFamily="34" charset="0"/>
                <a:cs typeface="Arial" panose="020B0604020202020204" pitchFamily="34" charset="0"/>
              </a:rPr>
              <a:t>sure all documents use both person-first language and plain language at the sixth grade level</a:t>
            </a:r>
            <a:r>
              <a:rPr lang="en-US" sz="2000" dirty="0" smtClean="0">
                <a:solidFill>
                  <a:srgbClr val="002569"/>
                </a:solidFill>
                <a:latin typeface="Arial" panose="020B0604020202020204" pitchFamily="34" charset="0"/>
                <a:cs typeface="Arial" panose="020B0604020202020204" pitchFamily="34" charset="0"/>
              </a:rPr>
              <a:t>.</a:t>
            </a:r>
            <a:br>
              <a:rPr lang="en-US" sz="2000" dirty="0" smtClean="0">
                <a:solidFill>
                  <a:srgbClr val="002569"/>
                </a:solidFill>
                <a:latin typeface="Arial" panose="020B0604020202020204" pitchFamily="34" charset="0"/>
                <a:cs typeface="Arial" panose="020B0604020202020204" pitchFamily="34" charset="0"/>
              </a:rPr>
            </a:br>
            <a:endParaRPr lang="en-US" sz="2000" dirty="0" smtClean="0">
              <a:solidFill>
                <a:srgbClr val="002569"/>
              </a:solidFill>
              <a:latin typeface="Arial" panose="020B0604020202020204" pitchFamily="34" charset="0"/>
              <a:cs typeface="Arial" panose="020B0604020202020204" pitchFamily="34" charset="0"/>
            </a:endParaRPr>
          </a:p>
          <a:p>
            <a:pPr marL="914400" lvl="3" indent="-457200">
              <a:buFont typeface="+mj-lt"/>
              <a:buAutoNum type="arabicPeriod"/>
            </a:pPr>
            <a:r>
              <a:rPr lang="en-US" sz="2000" dirty="0">
                <a:solidFill>
                  <a:srgbClr val="002569"/>
                </a:solidFill>
                <a:latin typeface="Arial" panose="020B0604020202020204" pitchFamily="34" charset="0"/>
                <a:cs typeface="Arial" panose="020B0604020202020204" pitchFamily="34" charset="0"/>
              </a:rPr>
              <a:t>Continue to bring state staff and all stakeholders together </a:t>
            </a:r>
            <a:r>
              <a:rPr lang="en-US" sz="2000" dirty="0" smtClean="0">
                <a:solidFill>
                  <a:srgbClr val="002569"/>
                </a:solidFill>
                <a:latin typeface="Arial" panose="020B0604020202020204" pitchFamily="34" charset="0"/>
                <a:cs typeface="Arial" panose="020B0604020202020204" pitchFamily="34" charset="0"/>
              </a:rPr>
              <a:t>to </a:t>
            </a:r>
            <a:r>
              <a:rPr lang="en-US" sz="2000" dirty="0">
                <a:solidFill>
                  <a:srgbClr val="002569"/>
                </a:solidFill>
                <a:latin typeface="Arial" panose="020B0604020202020204" pitchFamily="34" charset="0"/>
                <a:cs typeface="Arial" panose="020B0604020202020204" pitchFamily="34" charset="0"/>
              </a:rPr>
              <a:t>communicate, collaborate, and work together</a:t>
            </a:r>
            <a:r>
              <a:rPr lang="en-US" sz="2000" dirty="0" smtClean="0">
                <a:solidFill>
                  <a:srgbClr val="002569"/>
                </a:solidFill>
                <a:latin typeface="Arial" panose="020B0604020202020204" pitchFamily="34" charset="0"/>
                <a:cs typeface="Arial" panose="020B0604020202020204" pitchFamily="34" charset="0"/>
              </a:rPr>
              <a:t>.</a:t>
            </a:r>
            <a:br>
              <a:rPr lang="en-US" sz="2000" dirty="0" smtClean="0">
                <a:solidFill>
                  <a:srgbClr val="002569"/>
                </a:solidFill>
                <a:latin typeface="Arial" panose="020B0604020202020204" pitchFamily="34" charset="0"/>
                <a:cs typeface="Arial" panose="020B0604020202020204" pitchFamily="34" charset="0"/>
              </a:rPr>
            </a:br>
            <a:endParaRPr lang="en-US" sz="2000" dirty="0" smtClean="0">
              <a:solidFill>
                <a:srgbClr val="002569"/>
              </a:solidFill>
              <a:latin typeface="Arial" panose="020B0604020202020204" pitchFamily="34" charset="0"/>
              <a:cs typeface="Arial" panose="020B0604020202020204" pitchFamily="34" charset="0"/>
            </a:endParaRPr>
          </a:p>
          <a:p>
            <a:pPr marL="914400" lvl="3" indent="-457200">
              <a:buFont typeface="+mj-lt"/>
              <a:buAutoNum type="arabicPeriod"/>
            </a:pPr>
            <a:r>
              <a:rPr lang="en-US" sz="2000" dirty="0" smtClean="0">
                <a:solidFill>
                  <a:srgbClr val="002569"/>
                </a:solidFill>
                <a:latin typeface="Arial" panose="020B0604020202020204" pitchFamily="34" charset="0"/>
                <a:cs typeface="Arial" panose="020B0604020202020204" pitchFamily="34" charset="0"/>
              </a:rPr>
              <a:t>Utilize a variety of mediums to provide training and education.</a:t>
            </a:r>
            <a:br>
              <a:rPr lang="en-US" sz="2000" dirty="0" smtClean="0">
                <a:solidFill>
                  <a:srgbClr val="002569"/>
                </a:solidFill>
                <a:latin typeface="Arial" panose="020B0604020202020204" pitchFamily="34" charset="0"/>
                <a:cs typeface="Arial" panose="020B0604020202020204" pitchFamily="34" charset="0"/>
              </a:rPr>
            </a:br>
            <a:endParaRPr lang="en-US" sz="2000" dirty="0" smtClean="0">
              <a:solidFill>
                <a:srgbClr val="002569"/>
              </a:solidFill>
              <a:latin typeface="Arial" panose="020B0604020202020204" pitchFamily="34" charset="0"/>
              <a:cs typeface="Arial" panose="020B0604020202020204" pitchFamily="34" charset="0"/>
            </a:endParaRPr>
          </a:p>
          <a:p>
            <a:pPr marL="914400" lvl="3" indent="-457200">
              <a:buFont typeface="+mj-lt"/>
              <a:buAutoNum type="arabicPeriod"/>
            </a:pPr>
            <a:r>
              <a:rPr lang="en-US" sz="2000" dirty="0" smtClean="0">
                <a:solidFill>
                  <a:srgbClr val="002569"/>
                </a:solidFill>
                <a:latin typeface="Arial" panose="020B0604020202020204" pitchFamily="34" charset="0"/>
                <a:cs typeface="Arial" panose="020B0604020202020204" pitchFamily="34" charset="0"/>
              </a:rPr>
              <a:t>Require provider training on integrated waiver before providers are allowed to provide waiver services.  </a:t>
            </a:r>
            <a:endParaRPr lang="en-US" sz="2000" dirty="0">
              <a:solidFill>
                <a:srgbClr val="002569"/>
              </a:solidFill>
              <a:latin typeface="Arial" panose="020B0604020202020204" pitchFamily="34" charset="0"/>
              <a:cs typeface="Arial" panose="020B0604020202020204" pitchFamily="34" charset="0"/>
            </a:endParaRPr>
          </a:p>
          <a:p>
            <a:pPr marL="914400" lvl="3" indent="-457200">
              <a:buFont typeface="+mj-lt"/>
              <a:buAutoNum type="arabicPeriod"/>
            </a:pPr>
            <a:endParaRPr lang="en-US" sz="2000" dirty="0"/>
          </a:p>
          <a:p>
            <a:pPr marL="457200" lvl="2" indent="-457200">
              <a:buFont typeface="+mj-lt"/>
              <a:buAutoNum type="arabicPeriod"/>
            </a:pPr>
            <a:endParaRPr lang="en-US" sz="2000" b="1" dirty="0" smtClean="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US" sz="2200" dirty="0" smtClean="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US" sz="2000" dirty="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US" sz="2200" dirty="0" smtClean="0">
              <a:solidFill>
                <a:srgbClr val="002060"/>
              </a:solidFill>
              <a:latin typeface="Arial" panose="020B0604020202020204" pitchFamily="34" charset="0"/>
              <a:cs typeface="Arial" panose="020B0604020202020204" pitchFamily="34" charset="0"/>
            </a:endParaRPr>
          </a:p>
          <a:p>
            <a:pPr lvl="2"/>
            <a:endParaRPr lang="en-US" b="1" dirty="0">
              <a:uFillTx/>
              <a:sym typeface="Wingdings" panose="05000000000000000000" pitchFamily="2" charset="2"/>
            </a:endParaRPr>
          </a:p>
          <a:p>
            <a:pPr lvl="2"/>
            <a:endParaRPr lang="en-US" b="1" dirty="0">
              <a:solidFill>
                <a:srgbClr val="1F497D"/>
              </a:solidFill>
              <a:uFillTx/>
            </a:endParaRPr>
          </a:p>
        </p:txBody>
      </p:sp>
      <p:sp>
        <p:nvSpPr>
          <p:cNvPr id="2" name="Rectangle 1"/>
          <p:cNvSpPr/>
          <p:nvPr/>
        </p:nvSpPr>
        <p:spPr>
          <a:xfrm>
            <a:off x="550097" y="1443840"/>
            <a:ext cx="8001000" cy="2215991"/>
          </a:xfrm>
          <a:prstGeom prst="rect">
            <a:avLst/>
          </a:prstGeom>
        </p:spPr>
        <p:txBody>
          <a:bodyPr wrap="square">
            <a:spAutoFit/>
          </a:bodyPr>
          <a:lstStyle/>
          <a:p>
            <a:pPr lvl="0"/>
            <a:endParaRPr lang="en-US" sz="2400" dirty="0">
              <a:solidFill>
                <a:schemeClr val="tx2"/>
              </a:solidFill>
              <a:uFillTx/>
            </a:endParaRPr>
          </a:p>
          <a:p>
            <a:pPr lvl="0"/>
            <a:endParaRPr lang="en-US" sz="2400" dirty="0">
              <a:solidFill>
                <a:schemeClr val="tx2"/>
              </a:solidFill>
              <a:uFillTx/>
            </a:endParaRPr>
          </a:p>
          <a:p>
            <a:pPr lvl="0"/>
            <a:endParaRPr lang="en-US" dirty="0" smtClean="0">
              <a:uFillTx/>
            </a:endParaRPr>
          </a:p>
          <a:p>
            <a:pPr lvl="0"/>
            <a:endParaRPr lang="en-US" dirty="0">
              <a:uFillTx/>
            </a:endParaRPr>
          </a:p>
          <a:p>
            <a:pPr lvl="0"/>
            <a:endParaRPr lang="en-US" dirty="0" smtClean="0">
              <a:uFillTx/>
            </a:endParaRPr>
          </a:p>
          <a:p>
            <a:pPr lvl="0"/>
            <a:endParaRPr lang="en-US" dirty="0">
              <a:uFillTx/>
            </a:endParaRPr>
          </a:p>
          <a:p>
            <a:pPr lvl="0"/>
            <a:endParaRPr lang="en-US" dirty="0">
              <a:uFillTx/>
            </a:endParaRPr>
          </a:p>
        </p:txBody>
      </p:sp>
    </p:spTree>
    <p:extLst>
      <p:ext uri="{BB962C8B-B14F-4D97-AF65-F5344CB8AC3E}">
        <p14:creationId xmlns:p14="http://schemas.microsoft.com/office/powerpoint/2010/main" val="28845757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76200" y="228600"/>
            <a:ext cx="8686800" cy="665016"/>
          </a:xfrm>
        </p:spPr>
        <p:txBody>
          <a:bodyPr>
            <a:noAutofit/>
          </a:bodyPr>
          <a:lstStyle/>
          <a:p>
            <a:pPr algn="l"/>
            <a:r>
              <a:rPr lang="en-US" sz="3600" b="1" dirty="0" smtClean="0">
                <a:solidFill>
                  <a:srgbClr val="002569"/>
                </a:solidFill>
                <a:uFillTx/>
                <a:latin typeface="Arial" panose="020B0604020202020204" pitchFamily="34" charset="0"/>
                <a:cs typeface="Arial" panose="020B0604020202020204" pitchFamily="34" charset="0"/>
              </a:rPr>
              <a:t>How Can You Help Us With Waiver Integration?</a:t>
            </a:r>
            <a:endParaRPr lang="en-US" sz="3600" b="1" dirty="0">
              <a:solidFill>
                <a:srgbClr val="002569"/>
              </a:solidFill>
              <a:uFillTx/>
              <a:latin typeface="Arial" panose="020B0604020202020204" pitchFamily="34" charset="0"/>
              <a:cs typeface="Arial" panose="020B0604020202020204" pitchFamily="34" charset="0"/>
            </a:endParaRPr>
          </a:p>
        </p:txBody>
      </p:sp>
      <p:sp>
        <p:nvSpPr>
          <p:cNvPr id="2" name="Rectangle 1"/>
          <p:cNvSpPr/>
          <p:nvPr/>
        </p:nvSpPr>
        <p:spPr>
          <a:xfrm>
            <a:off x="501345" y="1600200"/>
            <a:ext cx="8001000" cy="3901837"/>
          </a:xfrm>
          <a:prstGeom prst="rect">
            <a:avLst/>
          </a:prstGeom>
        </p:spPr>
        <p:txBody>
          <a:bodyPr wrap="square">
            <a:spAutoFit/>
          </a:bodyPr>
          <a:lstStyle/>
          <a:p>
            <a:pPr marL="285750" lvl="0" indent="-285750">
              <a:lnSpc>
                <a:spcPct val="150000"/>
              </a:lnSpc>
              <a:buFont typeface="Arial" panose="020B0604020202020204" pitchFamily="34" charset="0"/>
              <a:buChar char="•"/>
            </a:pPr>
            <a:r>
              <a:rPr lang="en-US" sz="2400" dirty="0">
                <a:solidFill>
                  <a:srgbClr val="002569"/>
                </a:solidFill>
                <a:latin typeface="Arial" panose="020B0604020202020204" pitchFamily="34" charset="0"/>
                <a:cs typeface="Arial" panose="020B0604020202020204" pitchFamily="34" charset="0"/>
              </a:rPr>
              <a:t>Ask </a:t>
            </a:r>
            <a:r>
              <a:rPr lang="en-US" sz="2400" dirty="0" smtClean="0">
                <a:solidFill>
                  <a:srgbClr val="002569"/>
                </a:solidFill>
                <a:latin typeface="Arial" panose="020B0604020202020204" pitchFamily="34" charset="0"/>
                <a:cs typeface="Arial" panose="020B0604020202020204" pitchFamily="34" charset="0"/>
              </a:rPr>
              <a:t>questions</a:t>
            </a:r>
          </a:p>
          <a:p>
            <a:pPr marL="285750" indent="-285750">
              <a:lnSpc>
                <a:spcPct val="150000"/>
              </a:lnSpc>
              <a:buFont typeface="Arial" panose="020B0604020202020204" pitchFamily="34" charset="0"/>
              <a:buChar char="•"/>
            </a:pPr>
            <a:r>
              <a:rPr lang="en-US" sz="2400" dirty="0">
                <a:solidFill>
                  <a:srgbClr val="002569"/>
                </a:solidFill>
                <a:latin typeface="Arial" panose="020B0604020202020204" pitchFamily="34" charset="0"/>
                <a:cs typeface="Arial" panose="020B0604020202020204" pitchFamily="34" charset="0"/>
              </a:rPr>
              <a:t>Share what you’ve heard today with </a:t>
            </a:r>
            <a:r>
              <a:rPr lang="en-US" sz="2400" dirty="0" smtClean="0">
                <a:solidFill>
                  <a:srgbClr val="002569"/>
                </a:solidFill>
                <a:latin typeface="Arial" panose="020B0604020202020204" pitchFamily="34" charset="0"/>
                <a:cs typeface="Arial" panose="020B0604020202020204" pitchFamily="34" charset="0"/>
              </a:rPr>
              <a:t>others</a:t>
            </a:r>
          </a:p>
          <a:p>
            <a:pPr marL="285750" indent="-285750">
              <a:lnSpc>
                <a:spcPct val="150000"/>
              </a:lnSpc>
              <a:buFont typeface="Arial" panose="020B0604020202020204" pitchFamily="34" charset="0"/>
              <a:buChar char="•"/>
            </a:pPr>
            <a:r>
              <a:rPr lang="en-US" sz="2400" dirty="0" smtClean="0">
                <a:solidFill>
                  <a:srgbClr val="002569"/>
                </a:solidFill>
                <a:latin typeface="Arial" panose="020B0604020202020204" pitchFamily="34" charset="0"/>
                <a:cs typeface="Arial" panose="020B0604020202020204" pitchFamily="34" charset="0"/>
              </a:rPr>
              <a:t>Print information from the website to share with people who don’t have internet access</a:t>
            </a:r>
            <a:endParaRPr lang="en-US" sz="2400" dirty="0">
              <a:solidFill>
                <a:srgbClr val="002569"/>
              </a:solidFill>
              <a:latin typeface="Arial" panose="020B0604020202020204" pitchFamily="34" charset="0"/>
              <a:cs typeface="Arial" panose="020B0604020202020204" pitchFamily="34" charset="0"/>
            </a:endParaRPr>
          </a:p>
          <a:p>
            <a:pPr marL="285750" lvl="0" indent="-285750">
              <a:lnSpc>
                <a:spcPct val="150000"/>
              </a:lnSpc>
              <a:buFont typeface="Arial" panose="020B0604020202020204" pitchFamily="34" charset="0"/>
              <a:buChar char="•"/>
            </a:pPr>
            <a:r>
              <a:rPr lang="en-US" sz="2400" dirty="0">
                <a:solidFill>
                  <a:srgbClr val="002569"/>
                </a:solidFill>
                <a:latin typeface="Arial" panose="020B0604020202020204" pitchFamily="34" charset="0"/>
                <a:cs typeface="Arial" panose="020B0604020202020204" pitchFamily="34" charset="0"/>
              </a:rPr>
              <a:t>Provide us feedback through comments on the draft </a:t>
            </a:r>
            <a:r>
              <a:rPr lang="en-US" sz="2400" dirty="0" smtClean="0">
                <a:solidFill>
                  <a:srgbClr val="002569"/>
                </a:solidFill>
                <a:latin typeface="Arial" panose="020B0604020202020204" pitchFamily="34" charset="0"/>
                <a:cs typeface="Arial" panose="020B0604020202020204" pitchFamily="34" charset="0"/>
              </a:rPr>
              <a:t>amendment once it is posted</a:t>
            </a:r>
            <a:endParaRPr lang="en-US" sz="2400" dirty="0">
              <a:solidFill>
                <a:srgbClr val="002569"/>
              </a:solidFill>
              <a:latin typeface="Arial" panose="020B0604020202020204" pitchFamily="34" charset="0"/>
              <a:cs typeface="Arial" panose="020B0604020202020204" pitchFamily="34" charset="0"/>
            </a:endParaRPr>
          </a:p>
          <a:p>
            <a:pPr marL="285750" lvl="0" indent="-285750">
              <a:lnSpc>
                <a:spcPct val="150000"/>
              </a:lnSpc>
              <a:buFont typeface="Arial" panose="020B0604020202020204" pitchFamily="34" charset="0"/>
              <a:buChar char="•"/>
            </a:pPr>
            <a:r>
              <a:rPr lang="en-US" sz="2400" dirty="0" smtClean="0">
                <a:solidFill>
                  <a:srgbClr val="002569"/>
                </a:solidFill>
                <a:latin typeface="Arial" panose="020B0604020202020204" pitchFamily="34" charset="0"/>
                <a:cs typeface="Arial" panose="020B0604020202020204" pitchFamily="34" charset="0"/>
              </a:rPr>
              <a:t>Watch for more information and details</a:t>
            </a:r>
            <a:endParaRPr lang="en-US" sz="2400" dirty="0">
              <a:solidFill>
                <a:srgbClr val="00256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31243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76200" y="228600"/>
            <a:ext cx="8686800" cy="665016"/>
          </a:xfrm>
        </p:spPr>
        <p:txBody>
          <a:bodyPr>
            <a:noAutofit/>
          </a:bodyPr>
          <a:lstStyle/>
          <a:p>
            <a:pPr algn="l"/>
            <a:r>
              <a:rPr lang="en-US" sz="3600" b="1" dirty="0" smtClean="0">
                <a:solidFill>
                  <a:srgbClr val="002569"/>
                </a:solidFill>
                <a:uFillTx/>
                <a:latin typeface="Arial" panose="020B0604020202020204" pitchFamily="34" charset="0"/>
                <a:cs typeface="Arial" panose="020B0604020202020204" pitchFamily="34" charset="0"/>
              </a:rPr>
              <a:t>Next Steps</a:t>
            </a:r>
            <a:endParaRPr lang="en-US" sz="3600" b="1" dirty="0">
              <a:solidFill>
                <a:srgbClr val="002569"/>
              </a:solidFill>
              <a:uFillTx/>
              <a:latin typeface="Arial" panose="020B0604020202020204" pitchFamily="34" charset="0"/>
              <a:cs typeface="Arial" panose="020B0604020202020204" pitchFamily="34" charset="0"/>
            </a:endParaRPr>
          </a:p>
        </p:txBody>
      </p:sp>
      <p:sp>
        <p:nvSpPr>
          <p:cNvPr id="2" name="Rectangle 1"/>
          <p:cNvSpPr/>
          <p:nvPr/>
        </p:nvSpPr>
        <p:spPr>
          <a:xfrm>
            <a:off x="501345" y="1600200"/>
            <a:ext cx="8001000" cy="4708981"/>
          </a:xfrm>
          <a:prstGeom prst="rect">
            <a:avLst/>
          </a:prstGeom>
        </p:spPr>
        <p:txBody>
          <a:bodyPr wrap="square">
            <a:spAutoFit/>
          </a:bodyPr>
          <a:lstStyle/>
          <a:p>
            <a:pPr marL="285750" lvl="0" indent="-285750">
              <a:lnSpc>
                <a:spcPct val="150000"/>
              </a:lnSpc>
              <a:buFont typeface="Arial" panose="020B0604020202020204" pitchFamily="34" charset="0"/>
              <a:buChar char="•"/>
            </a:pPr>
            <a:r>
              <a:rPr lang="en-US" sz="2200" dirty="0" smtClean="0">
                <a:solidFill>
                  <a:srgbClr val="002569"/>
                </a:solidFill>
                <a:latin typeface="Arial" panose="020B0604020202020204" pitchFamily="34" charset="0"/>
                <a:cs typeface="Arial" panose="020B0604020202020204" pitchFamily="34" charset="0"/>
              </a:rPr>
              <a:t>Use recommendations, stakeholder input and MCO help to develop adult’s and children’s benefit plans</a:t>
            </a:r>
          </a:p>
          <a:p>
            <a:pPr marL="285750" indent="-285750">
              <a:lnSpc>
                <a:spcPct val="150000"/>
              </a:lnSpc>
              <a:buFont typeface="Arial" panose="020B0604020202020204" pitchFamily="34" charset="0"/>
              <a:buChar char="•"/>
            </a:pPr>
            <a:r>
              <a:rPr lang="en-US" sz="2200" dirty="0" smtClean="0">
                <a:solidFill>
                  <a:srgbClr val="002569"/>
                </a:solidFill>
                <a:latin typeface="Arial" panose="020B0604020202020204" pitchFamily="34" charset="0"/>
                <a:cs typeface="Arial" panose="020B0604020202020204" pitchFamily="34" charset="0"/>
              </a:rPr>
              <a:t>Work with actuaries to develop service reimbursement rates</a:t>
            </a:r>
          </a:p>
          <a:p>
            <a:pPr marL="285750" lvl="0" indent="-285750">
              <a:lnSpc>
                <a:spcPct val="150000"/>
              </a:lnSpc>
              <a:buFont typeface="Arial" panose="020B0604020202020204" pitchFamily="34" charset="0"/>
              <a:buChar char="•"/>
            </a:pPr>
            <a:r>
              <a:rPr lang="en-US" sz="2200" dirty="0" smtClean="0">
                <a:solidFill>
                  <a:srgbClr val="002569"/>
                </a:solidFill>
                <a:latin typeface="Arial" panose="020B0604020202020204" pitchFamily="34" charset="0"/>
                <a:cs typeface="Arial" panose="020B0604020202020204" pitchFamily="34" charset="0"/>
              </a:rPr>
              <a:t>Draft the 1115 demonstration amendment </a:t>
            </a:r>
          </a:p>
          <a:p>
            <a:pPr marL="285750" lvl="0" indent="-285750">
              <a:lnSpc>
                <a:spcPct val="150000"/>
              </a:lnSpc>
              <a:buFont typeface="Arial" panose="020B0604020202020204" pitchFamily="34" charset="0"/>
              <a:buChar char="•"/>
            </a:pPr>
            <a:r>
              <a:rPr lang="en-US" sz="2200" dirty="0" smtClean="0">
                <a:solidFill>
                  <a:srgbClr val="002569"/>
                </a:solidFill>
                <a:latin typeface="Arial" panose="020B0604020202020204" pitchFamily="34" charset="0"/>
                <a:cs typeface="Arial" panose="020B0604020202020204" pitchFamily="34" charset="0"/>
              </a:rPr>
              <a:t>Post  the draft amendment for public comment </a:t>
            </a:r>
            <a:endParaRPr lang="en-US" sz="2200" dirty="0">
              <a:solidFill>
                <a:srgbClr val="002569"/>
              </a:solidFill>
              <a:latin typeface="Arial" panose="020B0604020202020204" pitchFamily="34" charset="0"/>
              <a:cs typeface="Arial" panose="020B0604020202020204" pitchFamily="34" charset="0"/>
            </a:endParaRPr>
          </a:p>
          <a:p>
            <a:pPr marL="285750" lvl="0" indent="-285750">
              <a:lnSpc>
                <a:spcPct val="150000"/>
              </a:lnSpc>
              <a:buFont typeface="Arial" panose="020B0604020202020204" pitchFamily="34" charset="0"/>
              <a:buChar char="•"/>
            </a:pPr>
            <a:r>
              <a:rPr lang="en-US" sz="2200" dirty="0" smtClean="0">
                <a:solidFill>
                  <a:srgbClr val="002569"/>
                </a:solidFill>
                <a:latin typeface="Arial" panose="020B0604020202020204" pitchFamily="34" charset="0"/>
                <a:cs typeface="Arial" panose="020B0604020202020204" pitchFamily="34" charset="0"/>
              </a:rPr>
              <a:t>Review comments</a:t>
            </a:r>
          </a:p>
          <a:p>
            <a:pPr marL="285750" lvl="0" indent="-285750">
              <a:lnSpc>
                <a:spcPct val="150000"/>
              </a:lnSpc>
              <a:buFont typeface="Arial" panose="020B0604020202020204" pitchFamily="34" charset="0"/>
              <a:buChar char="•"/>
            </a:pPr>
            <a:r>
              <a:rPr lang="en-US" sz="2200" dirty="0" smtClean="0">
                <a:solidFill>
                  <a:srgbClr val="002569"/>
                </a:solidFill>
                <a:latin typeface="Arial" panose="020B0604020202020204" pitchFamily="34" charset="0"/>
                <a:cs typeface="Arial" panose="020B0604020202020204" pitchFamily="34" charset="0"/>
              </a:rPr>
              <a:t>Officially submit amendment to CMS for a January 1, 2017 implementation</a:t>
            </a:r>
          </a:p>
          <a:p>
            <a:pPr marL="285750" lvl="0" indent="-285750">
              <a:lnSpc>
                <a:spcPct val="150000"/>
              </a:lnSpc>
              <a:buFont typeface="Arial" panose="020B0604020202020204" pitchFamily="34" charset="0"/>
              <a:buChar char="•"/>
            </a:pPr>
            <a:endParaRPr lang="en-US" sz="2400" dirty="0">
              <a:solidFill>
                <a:srgbClr val="00256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82881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Discussion Questions</a:t>
            </a:r>
            <a:endParaRPr lang="en-US" b="1" dirty="0"/>
          </a:p>
        </p:txBody>
      </p:sp>
      <p:sp>
        <p:nvSpPr>
          <p:cNvPr id="3" name="Content Placeholder 2"/>
          <p:cNvSpPr>
            <a:spLocks noGrp="1"/>
          </p:cNvSpPr>
          <p:nvPr>
            <p:ph idx="1"/>
          </p:nvPr>
        </p:nvSpPr>
        <p:spPr/>
        <p:txBody>
          <a:bodyPr anchor="ctr">
            <a:normAutofit/>
          </a:bodyPr>
          <a:lstStyle/>
          <a:p>
            <a:r>
              <a:rPr lang="en-US" dirty="0" smtClean="0"/>
              <a:t>What sounds promising to you about the updates and recommendations you’ve heard?</a:t>
            </a:r>
          </a:p>
          <a:p>
            <a:endParaRPr lang="en-US" dirty="0" smtClean="0"/>
          </a:p>
          <a:p>
            <a:r>
              <a:rPr lang="en-US" dirty="0" smtClean="0"/>
              <a:t>What would you like the State to keep in mind as it moves forward?</a:t>
            </a:r>
          </a:p>
          <a:p>
            <a:endParaRPr lang="en-US" dirty="0" smtClean="0"/>
          </a:p>
          <a:p>
            <a:r>
              <a:rPr lang="en-US" dirty="0" smtClean="0"/>
              <a:t>What additional questions or </a:t>
            </a:r>
          </a:p>
          <a:p>
            <a:pPr marL="0" indent="0">
              <a:buNone/>
            </a:pPr>
            <a:r>
              <a:rPr lang="en-US" dirty="0" smtClean="0"/>
              <a:t>   comments do you have?</a:t>
            </a:r>
            <a:endParaRPr lang="en-US" dirty="0"/>
          </a:p>
        </p:txBody>
      </p:sp>
    </p:spTree>
    <p:extLst>
      <p:ext uri="{BB962C8B-B14F-4D97-AF65-F5344CB8AC3E}">
        <p14:creationId xmlns:p14="http://schemas.microsoft.com/office/powerpoint/2010/main" val="7590929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Autofit/>
          </a:bodyPr>
          <a:lstStyle/>
          <a:p>
            <a:pPr algn="l"/>
            <a:r>
              <a:rPr lang="en-US" sz="3600" b="1" dirty="0" smtClean="0">
                <a:solidFill>
                  <a:srgbClr val="002569"/>
                </a:solidFill>
                <a:uFillTx/>
                <a:latin typeface="Arial" pitchFamily="34" charset="0"/>
                <a:cs typeface="Arial" pitchFamily="34" charset="0"/>
              </a:rPr>
              <a:t>More Resources</a:t>
            </a:r>
            <a:endParaRPr lang="en-US" sz="3600" b="1" dirty="0">
              <a:solidFill>
                <a:srgbClr val="002569"/>
              </a:solidFill>
              <a:uFillTx/>
              <a:latin typeface="Arial" pitchFamily="34" charset="0"/>
              <a:cs typeface="Arial" pitchFamily="34" charset="0"/>
            </a:endParaRPr>
          </a:p>
        </p:txBody>
      </p:sp>
      <p:sp>
        <p:nvSpPr>
          <p:cNvPr id="5" name="Content Placeholder 4"/>
          <p:cNvSpPr>
            <a:spLocks noGrp="1"/>
          </p:cNvSpPr>
          <p:nvPr>
            <p:ph idx="1"/>
          </p:nvPr>
        </p:nvSpPr>
        <p:spPr/>
        <p:txBody>
          <a:bodyPr>
            <a:normAutofit fontScale="92500" lnSpcReduction="20000"/>
          </a:bodyPr>
          <a:lstStyle/>
          <a:p>
            <a:r>
              <a:rPr lang="en-US" b="1" dirty="0">
                <a:solidFill>
                  <a:srgbClr val="002569"/>
                </a:solidFill>
              </a:rPr>
              <a:t>I</a:t>
            </a:r>
            <a:r>
              <a:rPr lang="en-US" b="1" dirty="0" smtClean="0">
                <a:solidFill>
                  <a:srgbClr val="002569"/>
                </a:solidFill>
              </a:rPr>
              <a:t>nformation </a:t>
            </a:r>
            <a:r>
              <a:rPr lang="en-US" b="1" dirty="0">
                <a:solidFill>
                  <a:srgbClr val="002569"/>
                </a:solidFill>
              </a:rPr>
              <a:t>about </a:t>
            </a:r>
            <a:r>
              <a:rPr lang="en-US" b="1" dirty="0" smtClean="0">
                <a:solidFill>
                  <a:srgbClr val="002569"/>
                </a:solidFill>
              </a:rPr>
              <a:t>KanCare:</a:t>
            </a:r>
          </a:p>
          <a:p>
            <a:pPr marL="0" indent="0" algn="ctr">
              <a:buNone/>
            </a:pPr>
            <a:r>
              <a:rPr lang="en-US" dirty="0" smtClean="0">
                <a:solidFill>
                  <a:srgbClr val="0000FF"/>
                </a:solidFill>
              </a:rPr>
              <a:t>www.kancare.ks.gov</a:t>
            </a:r>
          </a:p>
          <a:p>
            <a:pPr algn="ctr"/>
            <a:endParaRPr lang="en-US" dirty="0" smtClean="0">
              <a:solidFill>
                <a:srgbClr val="002569"/>
              </a:solidFill>
            </a:endParaRPr>
          </a:p>
          <a:p>
            <a:r>
              <a:rPr lang="en-US" b="1" dirty="0">
                <a:solidFill>
                  <a:srgbClr val="002569"/>
                </a:solidFill>
              </a:rPr>
              <a:t>I</a:t>
            </a:r>
            <a:r>
              <a:rPr lang="en-US" b="1" dirty="0" smtClean="0">
                <a:solidFill>
                  <a:srgbClr val="002569"/>
                </a:solidFill>
              </a:rPr>
              <a:t>nformation about waiver integration:</a:t>
            </a:r>
          </a:p>
          <a:p>
            <a:pPr marL="0" indent="0" algn="ctr">
              <a:lnSpc>
                <a:spcPct val="120000"/>
              </a:lnSpc>
              <a:buNone/>
            </a:pPr>
            <a:r>
              <a:rPr lang="en-US" sz="2800" dirty="0" smtClean="0">
                <a:solidFill>
                  <a:srgbClr val="0000FF"/>
                </a:solidFill>
              </a:rPr>
              <a:t>http://www.kancare.ks.gov/section_1115_waiver.htm  </a:t>
            </a:r>
          </a:p>
          <a:p>
            <a:pPr marL="0" indent="0" algn="ctr">
              <a:lnSpc>
                <a:spcPct val="120000"/>
              </a:lnSpc>
              <a:buNone/>
            </a:pPr>
            <a:r>
              <a:rPr lang="en-US" b="1" dirty="0" smtClean="0"/>
              <a:t>OR</a:t>
            </a:r>
          </a:p>
          <a:p>
            <a:pPr marL="0" indent="0" algn="ctr">
              <a:buNone/>
            </a:pPr>
            <a:r>
              <a:rPr lang="en-US" dirty="0" smtClean="0">
                <a:solidFill>
                  <a:srgbClr val="0000FF"/>
                </a:solidFill>
              </a:rPr>
              <a:t>www.kdads.ks.gov</a:t>
            </a:r>
            <a:endParaRPr lang="en-US" b="1" dirty="0">
              <a:solidFill>
                <a:srgbClr val="0000FF"/>
              </a:solidFill>
            </a:endParaRPr>
          </a:p>
          <a:p>
            <a:endParaRPr lang="en-US" sz="1600" b="1" dirty="0">
              <a:solidFill>
                <a:srgbClr val="002569"/>
              </a:solidFill>
            </a:endParaRPr>
          </a:p>
          <a:p>
            <a:r>
              <a:rPr lang="en-US" b="1" dirty="0">
                <a:solidFill>
                  <a:srgbClr val="002569"/>
                </a:solidFill>
              </a:rPr>
              <a:t>To provide feedback, email: </a:t>
            </a:r>
            <a:endParaRPr lang="en-US" b="1" dirty="0" smtClean="0">
              <a:solidFill>
                <a:srgbClr val="002569"/>
              </a:solidFill>
            </a:endParaRPr>
          </a:p>
          <a:p>
            <a:pPr marL="0" indent="0">
              <a:buNone/>
            </a:pPr>
            <a:r>
              <a:rPr lang="en-US" dirty="0" smtClean="0">
                <a:solidFill>
                  <a:srgbClr val="0000FF"/>
                </a:solidFill>
              </a:rPr>
              <a:t>	hcbs-ks@kdads.ks.gov</a:t>
            </a:r>
            <a:endParaRPr lang="en-US" dirty="0">
              <a:solidFill>
                <a:srgbClr val="0000FF"/>
              </a:solidFill>
            </a:endParaRPr>
          </a:p>
          <a:p>
            <a:endParaRPr lang="en-US" dirty="0">
              <a:solidFill>
                <a:srgbClr val="002569"/>
              </a:solidFill>
            </a:endParaRPr>
          </a:p>
          <a:p>
            <a:endParaRPr lang="en-US" dirty="0"/>
          </a:p>
        </p:txBody>
      </p:sp>
      <p:sp>
        <p:nvSpPr>
          <p:cNvPr id="2" name="Rectangle 1"/>
          <p:cNvSpPr/>
          <p:nvPr/>
        </p:nvSpPr>
        <p:spPr>
          <a:xfrm>
            <a:off x="609600" y="1443841"/>
            <a:ext cx="8001000" cy="2431435"/>
          </a:xfrm>
          <a:prstGeom prst="rect">
            <a:avLst/>
          </a:prstGeom>
        </p:spPr>
        <p:txBody>
          <a:bodyPr wrap="square">
            <a:spAutoFit/>
          </a:bodyPr>
          <a:lstStyle/>
          <a:p>
            <a:pPr lvl="0"/>
            <a:endParaRPr lang="en-US" sz="2400" dirty="0" smtClean="0">
              <a:uFillTx/>
            </a:endParaRPr>
          </a:p>
          <a:p>
            <a:pPr lvl="0"/>
            <a:endParaRPr lang="en-US" sz="2000" dirty="0">
              <a:uFillTx/>
            </a:endParaRPr>
          </a:p>
          <a:p>
            <a:pPr lvl="0"/>
            <a:endParaRPr lang="en-US" dirty="0">
              <a:uFillTx/>
            </a:endParaRPr>
          </a:p>
          <a:p>
            <a:pPr lvl="0"/>
            <a:endParaRPr lang="en-US" dirty="0" smtClean="0">
              <a:uFillTx/>
            </a:endParaRPr>
          </a:p>
          <a:p>
            <a:pPr lvl="0"/>
            <a:endParaRPr lang="en-US" dirty="0">
              <a:uFillTx/>
            </a:endParaRPr>
          </a:p>
          <a:p>
            <a:pPr lvl="0"/>
            <a:endParaRPr lang="en-US" dirty="0" smtClean="0">
              <a:uFillTx/>
            </a:endParaRPr>
          </a:p>
          <a:p>
            <a:pPr lvl="0"/>
            <a:endParaRPr lang="en-US" dirty="0">
              <a:uFillTx/>
            </a:endParaRPr>
          </a:p>
          <a:p>
            <a:pPr lvl="0"/>
            <a:endParaRPr lang="en-US" dirty="0">
              <a:uFillTx/>
            </a:endParaRPr>
          </a:p>
        </p:txBody>
      </p:sp>
    </p:spTree>
    <p:extLst>
      <p:ext uri="{BB962C8B-B14F-4D97-AF65-F5344CB8AC3E}">
        <p14:creationId xmlns:p14="http://schemas.microsoft.com/office/powerpoint/2010/main" val="11188393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l"/>
            <a:r>
              <a:rPr lang="en-US" sz="3600" dirty="0" smtClean="0">
                <a:solidFill>
                  <a:srgbClr val="002569"/>
                </a:solidFill>
                <a:latin typeface="Arial Bold" panose="020B0704020202020204" pitchFamily="34" charset="0"/>
                <a:cs typeface="Arial Bold" panose="020B0704020202020204" pitchFamily="34" charset="0"/>
              </a:rPr>
              <a:t>Thank you for coming!</a:t>
            </a:r>
            <a:endParaRPr lang="en-US" sz="3600" dirty="0">
              <a:solidFill>
                <a:srgbClr val="002569"/>
              </a:solidFill>
              <a:latin typeface="Arial Bold" panose="020B0704020202020204" pitchFamily="34" charset="0"/>
              <a:cs typeface="Arial Bold" panose="020B0704020202020204" pitchFamily="34" charset="0"/>
            </a:endParaRPr>
          </a:p>
        </p:txBody>
      </p:sp>
      <p:sp>
        <p:nvSpPr>
          <p:cNvPr id="3" name="Content Placeholder 2"/>
          <p:cNvSpPr>
            <a:spLocks noGrp="1"/>
          </p:cNvSpPr>
          <p:nvPr>
            <p:ph idx="1"/>
          </p:nvPr>
        </p:nvSpPr>
        <p:spPr>
          <a:xfrm>
            <a:off x="457200" y="1371600"/>
            <a:ext cx="8229600" cy="4525963"/>
          </a:xfrm>
        </p:spPr>
        <p:txBody>
          <a:bodyPr>
            <a:noAutofit/>
          </a:bodyPr>
          <a:lstStyle/>
          <a:p>
            <a:r>
              <a:rPr lang="en-US" sz="2400" b="1" dirty="0" smtClean="0">
                <a:solidFill>
                  <a:srgbClr val="002569"/>
                </a:solidFill>
                <a:latin typeface="Arial" panose="020B0604020202020204" pitchFamily="34" charset="0"/>
                <a:cs typeface="Arial" panose="020B0604020202020204" pitchFamily="34" charset="0"/>
              </a:rPr>
              <a:t>Upcoming Meetings: </a:t>
            </a:r>
            <a:br>
              <a:rPr lang="en-US" sz="2400" b="1" dirty="0" smtClean="0">
                <a:solidFill>
                  <a:srgbClr val="002569"/>
                </a:solidFill>
                <a:latin typeface="Arial" panose="020B0604020202020204" pitchFamily="34" charset="0"/>
                <a:cs typeface="Arial" panose="020B0604020202020204" pitchFamily="34" charset="0"/>
              </a:rPr>
            </a:br>
            <a:r>
              <a:rPr lang="en-US" sz="2400" dirty="0" smtClean="0">
                <a:solidFill>
                  <a:srgbClr val="002569"/>
                </a:solidFill>
                <a:latin typeface="Arial" panose="020B0604020202020204" pitchFamily="34" charset="0"/>
                <a:cs typeface="Arial" panose="020B0604020202020204" pitchFamily="34" charset="0"/>
              </a:rPr>
              <a:t>Thursday, Nov. 12 @ 1:30 p.m. and 5:30 p.m.</a:t>
            </a:r>
            <a:br>
              <a:rPr lang="en-US" sz="2400" dirty="0" smtClean="0">
                <a:solidFill>
                  <a:srgbClr val="002569"/>
                </a:solidFill>
                <a:latin typeface="Arial" panose="020B0604020202020204" pitchFamily="34" charset="0"/>
                <a:cs typeface="Arial" panose="020B0604020202020204" pitchFamily="34" charset="0"/>
              </a:rPr>
            </a:br>
            <a:r>
              <a:rPr lang="en-US" sz="2400" dirty="0" smtClean="0">
                <a:solidFill>
                  <a:srgbClr val="002569"/>
                </a:solidFill>
                <a:latin typeface="Arial" panose="020B0604020202020204" pitchFamily="34" charset="0"/>
                <a:cs typeface="Arial" panose="020B0604020202020204" pitchFamily="34" charset="0"/>
              </a:rPr>
              <a:t>	</a:t>
            </a:r>
            <a:r>
              <a:rPr lang="en-US" sz="2400" b="1" dirty="0" smtClean="0">
                <a:solidFill>
                  <a:srgbClr val="002569"/>
                </a:solidFill>
                <a:latin typeface="Arial" panose="020B0604020202020204" pitchFamily="34" charset="0"/>
                <a:cs typeface="Arial" panose="020B0604020202020204" pitchFamily="34" charset="0"/>
              </a:rPr>
              <a:t>Wichita</a:t>
            </a:r>
            <a:r>
              <a:rPr lang="en-US" sz="2400" dirty="0" smtClean="0">
                <a:solidFill>
                  <a:srgbClr val="002569"/>
                </a:solidFill>
                <a:latin typeface="Arial" panose="020B0604020202020204" pitchFamily="34" charset="0"/>
                <a:cs typeface="Arial" panose="020B0604020202020204" pitchFamily="34" charset="0"/>
              </a:rPr>
              <a:t> - Airport Doubletree by Hilton &amp;</a:t>
            </a:r>
            <a:br>
              <a:rPr lang="en-US" sz="2400" dirty="0" smtClean="0">
                <a:solidFill>
                  <a:srgbClr val="002569"/>
                </a:solidFill>
                <a:latin typeface="Arial" panose="020B0604020202020204" pitchFamily="34" charset="0"/>
                <a:cs typeface="Arial" panose="020B0604020202020204" pitchFamily="34" charset="0"/>
              </a:rPr>
            </a:br>
            <a:r>
              <a:rPr lang="en-US" sz="2400" dirty="0" smtClean="0">
                <a:solidFill>
                  <a:srgbClr val="002569"/>
                </a:solidFill>
                <a:latin typeface="Arial" panose="020B0604020202020204" pitchFamily="34" charset="0"/>
                <a:cs typeface="Arial" panose="020B0604020202020204" pitchFamily="34" charset="0"/>
              </a:rPr>
              <a:t>	</a:t>
            </a:r>
            <a:r>
              <a:rPr lang="en-US" sz="2400" b="1" dirty="0" smtClean="0">
                <a:solidFill>
                  <a:srgbClr val="002569"/>
                </a:solidFill>
                <a:latin typeface="Arial" panose="020B0604020202020204" pitchFamily="34" charset="0"/>
                <a:cs typeface="Arial" panose="020B0604020202020204" pitchFamily="34" charset="0"/>
              </a:rPr>
              <a:t>Kansas</a:t>
            </a:r>
            <a:r>
              <a:rPr lang="en-US" sz="2400" dirty="0" smtClean="0">
                <a:solidFill>
                  <a:srgbClr val="002569"/>
                </a:solidFill>
                <a:latin typeface="Arial" panose="020B0604020202020204" pitchFamily="34" charset="0"/>
                <a:cs typeface="Arial" panose="020B0604020202020204" pitchFamily="34" charset="0"/>
              </a:rPr>
              <a:t> </a:t>
            </a:r>
            <a:r>
              <a:rPr lang="en-US" sz="2400" b="1" dirty="0" smtClean="0">
                <a:solidFill>
                  <a:srgbClr val="002569"/>
                </a:solidFill>
                <a:latin typeface="Arial" panose="020B0604020202020204" pitchFamily="34" charset="0"/>
                <a:cs typeface="Arial" panose="020B0604020202020204" pitchFamily="34" charset="0"/>
              </a:rPr>
              <a:t>City</a:t>
            </a:r>
            <a:r>
              <a:rPr lang="en-US" sz="2400" dirty="0" smtClean="0">
                <a:solidFill>
                  <a:srgbClr val="002569"/>
                </a:solidFill>
                <a:latin typeface="Arial" panose="020B0604020202020204" pitchFamily="34" charset="0"/>
                <a:cs typeface="Arial" panose="020B0604020202020204" pitchFamily="34" charset="0"/>
              </a:rPr>
              <a:t> - Hilton Garden Inn</a:t>
            </a:r>
            <a:br>
              <a:rPr lang="en-US" sz="2400" dirty="0" smtClean="0">
                <a:solidFill>
                  <a:srgbClr val="002569"/>
                </a:solidFill>
                <a:latin typeface="Arial" panose="020B0604020202020204" pitchFamily="34" charset="0"/>
                <a:cs typeface="Arial" panose="020B0604020202020204" pitchFamily="34" charset="0"/>
              </a:rPr>
            </a:br>
            <a:r>
              <a:rPr lang="en-US" sz="2400" dirty="0" smtClean="0">
                <a:solidFill>
                  <a:srgbClr val="002569"/>
                </a:solidFill>
                <a:latin typeface="Arial" panose="020B0604020202020204" pitchFamily="34" charset="0"/>
                <a:cs typeface="Arial" panose="020B0604020202020204" pitchFamily="34" charset="0"/>
              </a:rPr>
              <a:t>Monday, Nov. 16 @ 1:30 p.m. and 5:30 p.m.</a:t>
            </a:r>
            <a:br>
              <a:rPr lang="en-US" sz="2400" dirty="0" smtClean="0">
                <a:solidFill>
                  <a:srgbClr val="002569"/>
                </a:solidFill>
                <a:latin typeface="Arial" panose="020B0604020202020204" pitchFamily="34" charset="0"/>
                <a:cs typeface="Arial" panose="020B0604020202020204" pitchFamily="34" charset="0"/>
              </a:rPr>
            </a:br>
            <a:r>
              <a:rPr lang="en-US" sz="2400" dirty="0" smtClean="0">
                <a:solidFill>
                  <a:srgbClr val="002569"/>
                </a:solidFill>
                <a:latin typeface="Arial" panose="020B0604020202020204" pitchFamily="34" charset="0"/>
                <a:cs typeface="Arial" panose="020B0604020202020204" pitchFamily="34" charset="0"/>
              </a:rPr>
              <a:t>	</a:t>
            </a:r>
            <a:r>
              <a:rPr lang="en-US" sz="2400" b="1" dirty="0" smtClean="0">
                <a:solidFill>
                  <a:srgbClr val="002569"/>
                </a:solidFill>
                <a:latin typeface="Arial" panose="020B0604020202020204" pitchFamily="34" charset="0"/>
                <a:cs typeface="Arial" panose="020B0604020202020204" pitchFamily="34" charset="0"/>
              </a:rPr>
              <a:t>Hays</a:t>
            </a:r>
            <a:r>
              <a:rPr lang="en-US" sz="2400" dirty="0" smtClean="0">
                <a:solidFill>
                  <a:srgbClr val="002569"/>
                </a:solidFill>
                <a:latin typeface="Arial" panose="020B0604020202020204" pitchFamily="34" charset="0"/>
                <a:cs typeface="Arial" panose="020B0604020202020204" pitchFamily="34" charset="0"/>
              </a:rPr>
              <a:t> - Fort Hays State Memorial Union &amp;</a:t>
            </a:r>
            <a:br>
              <a:rPr lang="en-US" sz="2400" dirty="0" smtClean="0">
                <a:solidFill>
                  <a:srgbClr val="002569"/>
                </a:solidFill>
                <a:latin typeface="Arial" panose="020B0604020202020204" pitchFamily="34" charset="0"/>
                <a:cs typeface="Arial" panose="020B0604020202020204" pitchFamily="34" charset="0"/>
              </a:rPr>
            </a:br>
            <a:r>
              <a:rPr lang="en-US" sz="2400" dirty="0" smtClean="0">
                <a:solidFill>
                  <a:srgbClr val="002569"/>
                </a:solidFill>
                <a:latin typeface="Arial" panose="020B0604020202020204" pitchFamily="34" charset="0"/>
                <a:cs typeface="Arial" panose="020B0604020202020204" pitchFamily="34" charset="0"/>
              </a:rPr>
              <a:t>	</a:t>
            </a:r>
            <a:r>
              <a:rPr lang="en-US" sz="2400" b="1" dirty="0" smtClean="0">
                <a:solidFill>
                  <a:srgbClr val="002569"/>
                </a:solidFill>
                <a:latin typeface="Arial" panose="020B0604020202020204" pitchFamily="34" charset="0"/>
                <a:cs typeface="Arial" panose="020B0604020202020204" pitchFamily="34" charset="0"/>
              </a:rPr>
              <a:t>Pittsburg</a:t>
            </a:r>
            <a:r>
              <a:rPr lang="en-US" sz="2400" dirty="0" smtClean="0">
                <a:solidFill>
                  <a:srgbClr val="002569"/>
                </a:solidFill>
                <a:latin typeface="Arial" panose="020B0604020202020204" pitchFamily="34" charset="0"/>
                <a:cs typeface="Arial" panose="020B0604020202020204" pitchFamily="34" charset="0"/>
              </a:rPr>
              <a:t> - Holiday Inn Express</a:t>
            </a:r>
            <a:endParaRPr lang="en-US" sz="2000" dirty="0" smtClean="0">
              <a:solidFill>
                <a:srgbClr val="002569"/>
              </a:solidFill>
              <a:latin typeface="Arial" panose="020B0604020202020204" pitchFamily="34" charset="0"/>
              <a:cs typeface="Arial" panose="020B0604020202020204" pitchFamily="34" charset="0"/>
            </a:endParaRPr>
          </a:p>
          <a:p>
            <a:r>
              <a:rPr lang="en-US" sz="2400" b="1" dirty="0" smtClean="0">
                <a:solidFill>
                  <a:srgbClr val="002569"/>
                </a:solidFill>
                <a:latin typeface="Arial" panose="020B0604020202020204" pitchFamily="34" charset="0"/>
                <a:cs typeface="Arial" panose="020B0604020202020204" pitchFamily="34" charset="0"/>
              </a:rPr>
              <a:t>Informational Conference Calls:</a:t>
            </a:r>
            <a:br>
              <a:rPr lang="en-US" sz="2400" b="1" dirty="0" smtClean="0">
                <a:solidFill>
                  <a:srgbClr val="002569"/>
                </a:solidFill>
                <a:latin typeface="Arial" panose="020B0604020202020204" pitchFamily="34" charset="0"/>
                <a:cs typeface="Arial" panose="020B0604020202020204" pitchFamily="34" charset="0"/>
              </a:rPr>
            </a:br>
            <a:r>
              <a:rPr lang="en-US" sz="2400" dirty="0" smtClean="0">
                <a:solidFill>
                  <a:srgbClr val="002569"/>
                </a:solidFill>
                <a:latin typeface="Arial" panose="020B0604020202020204" pitchFamily="34" charset="0"/>
                <a:cs typeface="Arial" panose="020B0604020202020204" pitchFamily="34" charset="0"/>
              </a:rPr>
              <a:t>Friday, Nov. 13 @ 12:00 p.m.</a:t>
            </a:r>
            <a:br>
              <a:rPr lang="en-US" sz="2400" dirty="0" smtClean="0">
                <a:solidFill>
                  <a:srgbClr val="002569"/>
                </a:solidFill>
                <a:latin typeface="Arial" panose="020B0604020202020204" pitchFamily="34" charset="0"/>
                <a:cs typeface="Arial" panose="020B0604020202020204" pitchFamily="34" charset="0"/>
              </a:rPr>
            </a:br>
            <a:r>
              <a:rPr lang="en-US" sz="2400" dirty="0" smtClean="0">
                <a:solidFill>
                  <a:srgbClr val="002569"/>
                </a:solidFill>
                <a:latin typeface="Arial" panose="020B0604020202020204" pitchFamily="34" charset="0"/>
                <a:cs typeface="Arial" panose="020B0604020202020204" pitchFamily="34" charset="0"/>
              </a:rPr>
              <a:t>OR Tuesday, Nov. 17 @ 5:30 p.m.</a:t>
            </a:r>
            <a:br>
              <a:rPr lang="en-US" sz="2400" dirty="0" smtClean="0">
                <a:solidFill>
                  <a:srgbClr val="002569"/>
                </a:solidFill>
                <a:latin typeface="Arial" panose="020B0604020202020204" pitchFamily="34" charset="0"/>
                <a:cs typeface="Arial" panose="020B0604020202020204" pitchFamily="34" charset="0"/>
              </a:rPr>
            </a:br>
            <a:r>
              <a:rPr lang="en-US" sz="1050" dirty="0" smtClean="0">
                <a:solidFill>
                  <a:srgbClr val="002569"/>
                </a:solidFill>
                <a:latin typeface="Arial" panose="020B0604020202020204" pitchFamily="34" charset="0"/>
                <a:cs typeface="Arial" panose="020B0604020202020204" pitchFamily="34" charset="0"/>
              </a:rPr>
              <a:t/>
            </a:r>
            <a:br>
              <a:rPr lang="en-US" sz="1050" dirty="0" smtClean="0">
                <a:solidFill>
                  <a:srgbClr val="002569"/>
                </a:solidFill>
                <a:latin typeface="Arial" panose="020B0604020202020204" pitchFamily="34" charset="0"/>
                <a:cs typeface="Arial" panose="020B0604020202020204" pitchFamily="34" charset="0"/>
              </a:rPr>
            </a:br>
            <a:r>
              <a:rPr lang="en-US" sz="2400" dirty="0" smtClean="0">
                <a:solidFill>
                  <a:srgbClr val="002569"/>
                </a:solidFill>
                <a:latin typeface="Arial" panose="020B0604020202020204" pitchFamily="34" charset="0"/>
                <a:cs typeface="Arial" panose="020B0604020202020204" pitchFamily="34" charset="0"/>
              </a:rPr>
              <a:t>Dial: 1-866-620-7326</a:t>
            </a:r>
            <a:br>
              <a:rPr lang="en-US" sz="2400" dirty="0" smtClean="0">
                <a:solidFill>
                  <a:srgbClr val="002569"/>
                </a:solidFill>
                <a:latin typeface="Arial" panose="020B0604020202020204" pitchFamily="34" charset="0"/>
                <a:cs typeface="Arial" panose="020B0604020202020204" pitchFamily="34" charset="0"/>
              </a:rPr>
            </a:br>
            <a:r>
              <a:rPr lang="en-US" sz="2400" dirty="0" smtClean="0">
                <a:solidFill>
                  <a:srgbClr val="002569"/>
                </a:solidFill>
                <a:latin typeface="Arial" panose="020B0604020202020204" pitchFamily="34" charset="0"/>
                <a:cs typeface="Arial" panose="020B0604020202020204" pitchFamily="34" charset="0"/>
              </a:rPr>
              <a:t>Enter Code: 527-268-5242</a:t>
            </a:r>
            <a:endParaRPr lang="en-US" sz="2400" dirty="0">
              <a:solidFill>
                <a:srgbClr val="00256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5288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990600"/>
            <a:ext cx="8610600" cy="7109639"/>
          </a:xfrm>
          <a:prstGeom prst="rect">
            <a:avLst/>
          </a:prstGeom>
        </p:spPr>
        <p:txBody>
          <a:bodyPr wrap="square" numCol="2">
            <a:spAutoFit/>
          </a:bodyPr>
          <a:lstStyle/>
          <a:p>
            <a:pPr marL="285750" indent="-285750">
              <a:lnSpc>
                <a:spcPct val="150000"/>
              </a:lnSpc>
              <a:buFont typeface="Arial" panose="020B0604020202020204" pitchFamily="34" charset="0"/>
              <a:buChar char="•"/>
            </a:pPr>
            <a:r>
              <a:rPr lang="en-US" sz="1700" dirty="0">
                <a:solidFill>
                  <a:srgbClr val="002569"/>
                </a:solidFill>
                <a:latin typeface="Arial" panose="020B0604020202020204" pitchFamily="34" charset="0"/>
                <a:cs typeface="Arial" panose="020B0604020202020204" pitchFamily="34" charset="0"/>
              </a:rPr>
              <a:t>AAA: Area Agencies on Aging</a:t>
            </a:r>
          </a:p>
          <a:p>
            <a:pPr marL="285750" indent="-285750">
              <a:lnSpc>
                <a:spcPct val="150000"/>
              </a:lnSpc>
              <a:buFont typeface="Arial" panose="020B0604020202020204" pitchFamily="34" charset="0"/>
              <a:buChar char="•"/>
            </a:pPr>
            <a:r>
              <a:rPr lang="en-US" sz="1700" dirty="0">
                <a:solidFill>
                  <a:srgbClr val="002569"/>
                </a:solidFill>
                <a:latin typeface="Arial" panose="020B0604020202020204" pitchFamily="34" charset="0"/>
                <a:cs typeface="Arial" panose="020B0604020202020204" pitchFamily="34" charset="0"/>
              </a:rPr>
              <a:t>ADRC: Aging and Disability Resource Center</a:t>
            </a:r>
          </a:p>
          <a:p>
            <a:pPr marL="285750" indent="-285750">
              <a:lnSpc>
                <a:spcPct val="150000"/>
              </a:lnSpc>
              <a:buFont typeface="Arial" panose="020B0604020202020204" pitchFamily="34" charset="0"/>
              <a:buChar char="•"/>
            </a:pPr>
            <a:r>
              <a:rPr lang="en-US" sz="1700" dirty="0" smtClean="0">
                <a:solidFill>
                  <a:srgbClr val="002569"/>
                </a:solidFill>
                <a:latin typeface="Arial" panose="020B0604020202020204" pitchFamily="34" charset="0"/>
                <a:cs typeface="Arial" panose="020B0604020202020204" pitchFamily="34" charset="0"/>
              </a:rPr>
              <a:t>CDDO</a:t>
            </a:r>
            <a:r>
              <a:rPr lang="en-US" sz="1700" dirty="0">
                <a:solidFill>
                  <a:srgbClr val="002569"/>
                </a:solidFill>
                <a:latin typeface="Arial" panose="020B0604020202020204" pitchFamily="34" charset="0"/>
                <a:cs typeface="Arial" panose="020B0604020202020204" pitchFamily="34" charset="0"/>
              </a:rPr>
              <a:t>: Community Developmental Disability Organization</a:t>
            </a:r>
          </a:p>
          <a:p>
            <a:pPr marL="285750" indent="-285750">
              <a:lnSpc>
                <a:spcPct val="150000"/>
              </a:lnSpc>
              <a:buFont typeface="Arial" panose="020B0604020202020204" pitchFamily="34" charset="0"/>
              <a:buChar char="•"/>
            </a:pPr>
            <a:r>
              <a:rPr lang="en-US" sz="1700" dirty="0">
                <a:solidFill>
                  <a:srgbClr val="002569"/>
                </a:solidFill>
                <a:latin typeface="Arial" panose="020B0604020202020204" pitchFamily="34" charset="0"/>
                <a:cs typeface="Arial" panose="020B0604020202020204" pitchFamily="34" charset="0"/>
              </a:rPr>
              <a:t>CHIP: Children’s Health Insurance Plan</a:t>
            </a:r>
          </a:p>
          <a:p>
            <a:pPr marL="285750" indent="-285750">
              <a:lnSpc>
                <a:spcPct val="150000"/>
              </a:lnSpc>
              <a:buFont typeface="Arial" panose="020B0604020202020204" pitchFamily="34" charset="0"/>
              <a:buChar char="•"/>
            </a:pPr>
            <a:r>
              <a:rPr lang="en-US" sz="1700" dirty="0">
                <a:solidFill>
                  <a:srgbClr val="002569"/>
                </a:solidFill>
                <a:latin typeface="Arial" panose="020B0604020202020204" pitchFamily="34" charset="0"/>
                <a:cs typeface="Arial" panose="020B0604020202020204" pitchFamily="34" charset="0"/>
              </a:rPr>
              <a:t>CMHC: Community Mental Health Centers</a:t>
            </a:r>
          </a:p>
          <a:p>
            <a:pPr marL="285750" indent="-285750">
              <a:lnSpc>
                <a:spcPct val="150000"/>
              </a:lnSpc>
              <a:buFont typeface="Arial" panose="020B0604020202020204" pitchFamily="34" charset="0"/>
              <a:buChar char="•"/>
            </a:pPr>
            <a:r>
              <a:rPr lang="en-US" sz="1700" dirty="0">
                <a:solidFill>
                  <a:srgbClr val="002569"/>
                </a:solidFill>
                <a:latin typeface="Arial" panose="020B0604020202020204" pitchFamily="34" charset="0"/>
                <a:cs typeface="Arial" panose="020B0604020202020204" pitchFamily="34" charset="0"/>
              </a:rPr>
              <a:t>CMS: Centers for Medicare and Medicaid Services</a:t>
            </a:r>
          </a:p>
          <a:p>
            <a:pPr marL="285750" indent="-285750">
              <a:lnSpc>
                <a:spcPct val="150000"/>
              </a:lnSpc>
              <a:buFont typeface="Arial" panose="020B0604020202020204" pitchFamily="34" charset="0"/>
              <a:buChar char="•"/>
            </a:pPr>
            <a:r>
              <a:rPr lang="en-US" sz="1700" dirty="0">
                <a:solidFill>
                  <a:srgbClr val="002569"/>
                </a:solidFill>
                <a:latin typeface="Arial" panose="020B0604020202020204" pitchFamily="34" charset="0"/>
                <a:cs typeface="Arial" panose="020B0604020202020204" pitchFamily="34" charset="0"/>
              </a:rPr>
              <a:t>DSW: Direct Service </a:t>
            </a:r>
            <a:r>
              <a:rPr lang="en-US" sz="1700" dirty="0" smtClean="0">
                <a:solidFill>
                  <a:srgbClr val="002569"/>
                </a:solidFill>
                <a:latin typeface="Arial" panose="020B0604020202020204" pitchFamily="34" charset="0"/>
                <a:cs typeface="Arial" panose="020B0604020202020204" pitchFamily="34" charset="0"/>
              </a:rPr>
              <a:t>Worker</a:t>
            </a:r>
          </a:p>
          <a:p>
            <a:pPr marL="285750" indent="-285750">
              <a:lnSpc>
                <a:spcPct val="150000"/>
              </a:lnSpc>
              <a:buFont typeface="Arial" panose="020B0604020202020204" pitchFamily="34" charset="0"/>
              <a:buChar char="•"/>
            </a:pPr>
            <a:r>
              <a:rPr lang="en-US" sz="1700" dirty="0" smtClean="0">
                <a:solidFill>
                  <a:srgbClr val="002569"/>
                </a:solidFill>
                <a:latin typeface="Arial" panose="020B0604020202020204" pitchFamily="34" charset="0"/>
                <a:cs typeface="Arial" panose="020B0604020202020204" pitchFamily="34" charset="0"/>
              </a:rPr>
              <a:t>EPSDT</a:t>
            </a:r>
            <a:r>
              <a:rPr lang="en-US" sz="1700" dirty="0">
                <a:solidFill>
                  <a:srgbClr val="002569"/>
                </a:solidFill>
                <a:latin typeface="Arial" panose="020B0604020202020204" pitchFamily="34" charset="0"/>
                <a:cs typeface="Arial" panose="020B0604020202020204" pitchFamily="34" charset="0"/>
              </a:rPr>
              <a:t>: Early and Periodic Screening, Diagnosis, and </a:t>
            </a:r>
            <a:r>
              <a:rPr lang="en-US" sz="1700" dirty="0" smtClean="0">
                <a:solidFill>
                  <a:srgbClr val="002569"/>
                </a:solidFill>
                <a:latin typeface="Arial" panose="020B0604020202020204" pitchFamily="34" charset="0"/>
                <a:cs typeface="Arial" panose="020B0604020202020204" pitchFamily="34" charset="0"/>
              </a:rPr>
              <a:t>Treatment</a:t>
            </a:r>
          </a:p>
          <a:p>
            <a:pPr marL="285750" indent="-285750">
              <a:lnSpc>
                <a:spcPct val="150000"/>
              </a:lnSpc>
              <a:buFont typeface="Arial" panose="020B0604020202020204" pitchFamily="34" charset="0"/>
              <a:buChar char="•"/>
            </a:pPr>
            <a:endParaRPr lang="en-US" sz="1700" dirty="0" smtClean="0">
              <a:solidFill>
                <a:srgbClr val="002569"/>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endParaRPr lang="en-US" sz="1700" dirty="0">
              <a:solidFill>
                <a:srgbClr val="002569"/>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endParaRPr lang="en-US" sz="1700" dirty="0" smtClean="0">
              <a:solidFill>
                <a:srgbClr val="002569"/>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endParaRPr lang="en-US" sz="1700" dirty="0" smtClean="0">
              <a:solidFill>
                <a:srgbClr val="002569"/>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endParaRPr lang="en-US" sz="1700" dirty="0" smtClean="0">
              <a:solidFill>
                <a:srgbClr val="002569"/>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US" sz="1700" dirty="0" smtClean="0">
                <a:solidFill>
                  <a:srgbClr val="002569"/>
                </a:solidFill>
                <a:latin typeface="Arial" panose="020B0604020202020204" pitchFamily="34" charset="0"/>
                <a:cs typeface="Arial" panose="020B0604020202020204" pitchFamily="34" charset="0"/>
              </a:rPr>
              <a:t>FMS</a:t>
            </a:r>
            <a:r>
              <a:rPr lang="en-US" sz="1700" dirty="0">
                <a:solidFill>
                  <a:srgbClr val="002569"/>
                </a:solidFill>
                <a:latin typeface="Arial" panose="020B0604020202020204" pitchFamily="34" charset="0"/>
                <a:cs typeface="Arial" panose="020B0604020202020204" pitchFamily="34" charset="0"/>
              </a:rPr>
              <a:t>: Financial Management Services </a:t>
            </a:r>
          </a:p>
          <a:p>
            <a:pPr marL="285750" indent="-285750">
              <a:lnSpc>
                <a:spcPct val="150000"/>
              </a:lnSpc>
              <a:buFont typeface="Arial" panose="020B0604020202020204" pitchFamily="34" charset="0"/>
              <a:buChar char="•"/>
            </a:pPr>
            <a:r>
              <a:rPr lang="en-US" sz="1700" dirty="0">
                <a:solidFill>
                  <a:srgbClr val="002569"/>
                </a:solidFill>
                <a:latin typeface="Arial" panose="020B0604020202020204" pitchFamily="34" charset="0"/>
                <a:cs typeface="Arial" panose="020B0604020202020204" pitchFamily="34" charset="0"/>
              </a:rPr>
              <a:t>HCBS: Home and Community Based Services</a:t>
            </a:r>
          </a:p>
          <a:p>
            <a:pPr marL="285750" indent="-285750">
              <a:lnSpc>
                <a:spcPct val="150000"/>
              </a:lnSpc>
              <a:buFont typeface="Arial" panose="020B0604020202020204" pitchFamily="34" charset="0"/>
              <a:buChar char="•"/>
            </a:pPr>
            <a:r>
              <a:rPr lang="en-US" sz="1700" dirty="0">
                <a:solidFill>
                  <a:srgbClr val="002569"/>
                </a:solidFill>
                <a:latin typeface="Arial" panose="020B0604020202020204" pitchFamily="34" charset="0"/>
                <a:cs typeface="Arial" panose="020B0604020202020204" pitchFamily="34" charset="0"/>
              </a:rPr>
              <a:t>KDADS: Kansas Department on Aging and Disability Services</a:t>
            </a:r>
          </a:p>
          <a:p>
            <a:pPr marL="285750" indent="-285750">
              <a:lnSpc>
                <a:spcPct val="150000"/>
              </a:lnSpc>
              <a:buFont typeface="Arial" panose="020B0604020202020204" pitchFamily="34" charset="0"/>
              <a:buChar char="•"/>
            </a:pPr>
            <a:r>
              <a:rPr lang="en-US" sz="1700" dirty="0">
                <a:solidFill>
                  <a:srgbClr val="002569"/>
                </a:solidFill>
                <a:latin typeface="Arial" panose="020B0604020202020204" pitchFamily="34" charset="0"/>
                <a:cs typeface="Arial" panose="020B0604020202020204" pitchFamily="34" charset="0"/>
              </a:rPr>
              <a:t>KDHE: Kansas Department of Health and Environment</a:t>
            </a:r>
          </a:p>
          <a:p>
            <a:pPr marL="285750" indent="-285750">
              <a:lnSpc>
                <a:spcPct val="150000"/>
              </a:lnSpc>
              <a:buFont typeface="Arial" panose="020B0604020202020204" pitchFamily="34" charset="0"/>
              <a:buChar char="•"/>
            </a:pPr>
            <a:r>
              <a:rPr lang="en-US" sz="1700" dirty="0">
                <a:solidFill>
                  <a:srgbClr val="002569"/>
                </a:solidFill>
                <a:latin typeface="Arial" panose="020B0604020202020204" pitchFamily="34" charset="0"/>
                <a:cs typeface="Arial" panose="020B0604020202020204" pitchFamily="34" charset="0"/>
              </a:rPr>
              <a:t>MCO: Managed Care Organization</a:t>
            </a:r>
          </a:p>
          <a:p>
            <a:pPr marL="285750" indent="-285750">
              <a:lnSpc>
                <a:spcPct val="150000"/>
              </a:lnSpc>
              <a:buFont typeface="Arial" panose="020B0604020202020204" pitchFamily="34" charset="0"/>
              <a:buChar char="•"/>
            </a:pPr>
            <a:r>
              <a:rPr lang="en-US" sz="1700" dirty="0">
                <a:solidFill>
                  <a:srgbClr val="002569"/>
                </a:solidFill>
                <a:latin typeface="Arial" panose="020B0604020202020204" pitchFamily="34" charset="0"/>
                <a:cs typeface="Arial" panose="020B0604020202020204" pitchFamily="34" charset="0"/>
              </a:rPr>
              <a:t>MFP: Money Follows the Person</a:t>
            </a:r>
          </a:p>
          <a:p>
            <a:pPr marL="285750" indent="-285750">
              <a:lnSpc>
                <a:spcPct val="150000"/>
              </a:lnSpc>
              <a:buFont typeface="Arial" panose="020B0604020202020204" pitchFamily="34" charset="0"/>
              <a:buChar char="•"/>
            </a:pPr>
            <a:r>
              <a:rPr lang="en-US" sz="1700" dirty="0">
                <a:solidFill>
                  <a:srgbClr val="002569"/>
                </a:solidFill>
                <a:latin typeface="Arial" panose="020B0604020202020204" pitchFamily="34" charset="0"/>
                <a:cs typeface="Arial" panose="020B0604020202020204" pitchFamily="34" charset="0"/>
              </a:rPr>
              <a:t>PACE: Program for All-Inclusive Care for the Elderly</a:t>
            </a:r>
          </a:p>
          <a:p>
            <a:pPr marL="285750" indent="-285750">
              <a:lnSpc>
                <a:spcPct val="150000"/>
              </a:lnSpc>
              <a:buFont typeface="Arial" panose="020B0604020202020204" pitchFamily="34" charset="0"/>
              <a:buChar char="•"/>
            </a:pPr>
            <a:r>
              <a:rPr lang="en-US" sz="1700" dirty="0">
                <a:solidFill>
                  <a:srgbClr val="002569"/>
                </a:solidFill>
                <a:latin typeface="Arial" panose="020B0604020202020204" pitchFamily="34" charset="0"/>
                <a:cs typeface="Arial" panose="020B0604020202020204" pitchFamily="34" charset="0"/>
              </a:rPr>
              <a:t>PCA: Personal Care Assistant</a:t>
            </a:r>
          </a:p>
          <a:p>
            <a:pPr marL="285750" indent="-285750">
              <a:lnSpc>
                <a:spcPct val="150000"/>
              </a:lnSpc>
              <a:buFont typeface="Arial" panose="020B0604020202020204" pitchFamily="34" charset="0"/>
              <a:buChar char="•"/>
            </a:pPr>
            <a:r>
              <a:rPr lang="en-US" sz="1700" dirty="0">
                <a:solidFill>
                  <a:srgbClr val="002569"/>
                </a:solidFill>
                <a:latin typeface="Arial" panose="020B0604020202020204" pitchFamily="34" charset="0"/>
                <a:cs typeface="Arial" panose="020B0604020202020204" pitchFamily="34" charset="0"/>
              </a:rPr>
              <a:t>TCM: Targeted Case </a:t>
            </a:r>
            <a:r>
              <a:rPr lang="en-US" sz="1700" dirty="0" smtClean="0">
                <a:solidFill>
                  <a:srgbClr val="002569"/>
                </a:solidFill>
                <a:latin typeface="Arial" panose="020B0604020202020204" pitchFamily="34" charset="0"/>
                <a:cs typeface="Arial" panose="020B0604020202020204" pitchFamily="34" charset="0"/>
              </a:rPr>
              <a:t>Management</a:t>
            </a:r>
            <a:endParaRPr lang="en-US" sz="1700" dirty="0">
              <a:solidFill>
                <a:srgbClr val="002569"/>
              </a:solidFill>
              <a:latin typeface="Arial" panose="020B0604020202020204" pitchFamily="34" charset="0"/>
              <a:cs typeface="Arial" panose="020B0604020202020204" pitchFamily="34" charset="0"/>
            </a:endParaRPr>
          </a:p>
        </p:txBody>
      </p:sp>
      <p:sp>
        <p:nvSpPr>
          <p:cNvPr id="5" name="Title 1"/>
          <p:cNvSpPr txBox="1">
            <a:spLocks/>
          </p:cNvSpPr>
          <p:nvPr/>
        </p:nvSpPr>
        <p:spPr>
          <a:xfrm>
            <a:off x="457200" y="381000"/>
            <a:ext cx="8602980" cy="533400"/>
          </a:xfrm>
          <a:prstGeom prst="rect">
            <a:avLst/>
          </a:prstGeom>
        </p:spPr>
        <p:txBody>
          <a:bodyPr>
            <a:noAutofit/>
          </a:bodyPr>
          <a:lstStyle>
            <a:lvl1pPr algn="ctr" defTabSz="914400" rtl="0" eaLnBrk="1" latinLnBrk="0" hangingPunct="1">
              <a:spcBef>
                <a:spcPct val="0"/>
              </a:spcBef>
              <a:buNone/>
              <a:defRPr sz="4400" kern="1200">
                <a:solidFill>
                  <a:schemeClr val="tx1"/>
                </a:solidFill>
                <a:uFillTx/>
                <a:latin typeface="+mj-lt"/>
                <a:ea typeface="+mj-ea"/>
                <a:cs typeface="+mj-cs"/>
              </a:defRPr>
            </a:lvl1pPr>
          </a:lstStyle>
          <a:p>
            <a:pPr algn="l"/>
            <a:r>
              <a:rPr lang="en-US" sz="3600" b="1" dirty="0" smtClean="0">
                <a:solidFill>
                  <a:srgbClr val="002569"/>
                </a:solidFill>
                <a:latin typeface="Arial Bold" panose="020B0704020202020204" pitchFamily="34" charset="0"/>
                <a:cs typeface="Arial Bold" panose="020B0704020202020204" pitchFamily="34" charset="0"/>
              </a:rPr>
              <a:t>Alphabet Soup</a:t>
            </a:r>
            <a:endParaRPr lang="en-US" sz="3600" b="1" dirty="0">
              <a:solidFill>
                <a:srgbClr val="002569"/>
              </a:solidFill>
              <a:latin typeface="Arial Bold" panose="020B0704020202020204" pitchFamily="34" charset="0"/>
              <a:cs typeface="Arial Bold" panose="020B0704020202020204" pitchFamily="34" charset="0"/>
            </a:endParaRPr>
          </a:p>
        </p:txBody>
      </p:sp>
    </p:spTree>
    <p:extLst>
      <p:ext uri="{BB962C8B-B14F-4D97-AF65-F5344CB8AC3E}">
        <p14:creationId xmlns:p14="http://schemas.microsoft.com/office/powerpoint/2010/main" val="1908611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1166019"/>
            <a:ext cx="8229600" cy="4525963"/>
          </a:xfrm>
        </p:spPr>
        <p:txBody>
          <a:bodyPr anchor="ctr">
            <a:normAutofit/>
          </a:bodyPr>
          <a:lstStyle/>
          <a:p>
            <a:pPr algn="just"/>
            <a:r>
              <a:rPr lang="en-US" dirty="0" smtClean="0">
                <a:solidFill>
                  <a:srgbClr val="002569"/>
                </a:solidFill>
                <a:latin typeface="Arial" panose="020B0604020202020204" pitchFamily="34" charset="0"/>
                <a:cs typeface="Arial" panose="020B0604020202020204" pitchFamily="34" charset="0"/>
              </a:rPr>
              <a:t>Autism</a:t>
            </a:r>
          </a:p>
          <a:p>
            <a:pPr algn="just"/>
            <a:r>
              <a:rPr lang="en-US" dirty="0" smtClean="0">
                <a:solidFill>
                  <a:srgbClr val="002569"/>
                </a:solidFill>
                <a:latin typeface="Arial" panose="020B0604020202020204" pitchFamily="34" charset="0"/>
                <a:cs typeface="Arial" panose="020B0604020202020204" pitchFamily="34" charset="0"/>
              </a:rPr>
              <a:t>Frail Elderly (FE)</a:t>
            </a:r>
          </a:p>
          <a:p>
            <a:pPr algn="just"/>
            <a:r>
              <a:rPr lang="en-US" dirty="0" smtClean="0">
                <a:solidFill>
                  <a:srgbClr val="002569"/>
                </a:solidFill>
                <a:latin typeface="Arial" panose="020B0604020202020204" pitchFamily="34" charset="0"/>
                <a:cs typeface="Arial" panose="020B0604020202020204" pitchFamily="34" charset="0"/>
              </a:rPr>
              <a:t>Intellectual/Developmental Disability (I/DD)</a:t>
            </a:r>
          </a:p>
          <a:p>
            <a:pPr algn="just"/>
            <a:r>
              <a:rPr lang="en-US" dirty="0" smtClean="0">
                <a:solidFill>
                  <a:srgbClr val="002569"/>
                </a:solidFill>
                <a:latin typeface="Arial" panose="020B0604020202020204" pitchFamily="34" charset="0"/>
                <a:cs typeface="Arial" panose="020B0604020202020204" pitchFamily="34" charset="0"/>
              </a:rPr>
              <a:t>Physical Disability (PD)</a:t>
            </a:r>
          </a:p>
          <a:p>
            <a:pPr algn="just"/>
            <a:r>
              <a:rPr lang="en-US" dirty="0">
                <a:solidFill>
                  <a:srgbClr val="002569"/>
                </a:solidFill>
                <a:latin typeface="Arial" panose="020B0604020202020204" pitchFamily="34" charset="0"/>
                <a:cs typeface="Arial" panose="020B0604020202020204" pitchFamily="34" charset="0"/>
              </a:rPr>
              <a:t>Serious Emotional Disturbance (SED) </a:t>
            </a:r>
          </a:p>
          <a:p>
            <a:pPr algn="just"/>
            <a:r>
              <a:rPr lang="en-US" dirty="0" smtClean="0">
                <a:solidFill>
                  <a:srgbClr val="002569"/>
                </a:solidFill>
                <a:latin typeface="Arial" panose="020B0604020202020204" pitchFamily="34" charset="0"/>
                <a:cs typeface="Arial" panose="020B0604020202020204" pitchFamily="34" charset="0"/>
              </a:rPr>
              <a:t>Technology Assisted (TA)</a:t>
            </a:r>
          </a:p>
          <a:p>
            <a:pPr algn="just"/>
            <a:r>
              <a:rPr lang="en-US" dirty="0" smtClean="0">
                <a:solidFill>
                  <a:srgbClr val="002569"/>
                </a:solidFill>
                <a:latin typeface="Arial" panose="020B0604020202020204" pitchFamily="34" charset="0"/>
                <a:cs typeface="Arial" panose="020B0604020202020204" pitchFamily="34" charset="0"/>
              </a:rPr>
              <a:t>Traumatic Brain Injury (TBI)</a:t>
            </a:r>
          </a:p>
        </p:txBody>
      </p:sp>
      <p:sp>
        <p:nvSpPr>
          <p:cNvPr id="4" name="Title 1"/>
          <p:cNvSpPr txBox="1">
            <a:spLocks/>
          </p:cNvSpPr>
          <p:nvPr/>
        </p:nvSpPr>
        <p:spPr>
          <a:xfrm>
            <a:off x="457200" y="381000"/>
            <a:ext cx="8602980" cy="533400"/>
          </a:xfrm>
          <a:prstGeom prst="rect">
            <a:avLst/>
          </a:prstGeom>
        </p:spPr>
        <p:txBody>
          <a:bodyPr>
            <a:noAutofit/>
          </a:bodyPr>
          <a:lstStyle>
            <a:lvl1pPr algn="ctr" defTabSz="914400" rtl="0" eaLnBrk="1" latinLnBrk="0" hangingPunct="1">
              <a:spcBef>
                <a:spcPct val="0"/>
              </a:spcBef>
              <a:buNone/>
              <a:defRPr sz="4400" kern="1200">
                <a:solidFill>
                  <a:schemeClr val="tx1"/>
                </a:solidFill>
                <a:uFillTx/>
                <a:latin typeface="+mj-lt"/>
                <a:ea typeface="+mj-ea"/>
                <a:cs typeface="+mj-cs"/>
              </a:defRPr>
            </a:lvl1pPr>
          </a:lstStyle>
          <a:p>
            <a:pPr algn="l"/>
            <a:r>
              <a:rPr lang="en-US" sz="3600" b="1" dirty="0" smtClean="0">
                <a:solidFill>
                  <a:srgbClr val="002569"/>
                </a:solidFill>
                <a:latin typeface="Arial Bold" panose="020B0704020202020204" pitchFamily="34" charset="0"/>
                <a:cs typeface="Arial Bold" panose="020B0704020202020204" pitchFamily="34" charset="0"/>
              </a:rPr>
              <a:t>Waiver Programs Affected</a:t>
            </a:r>
            <a:endParaRPr lang="en-US" sz="3600" b="1" dirty="0">
              <a:solidFill>
                <a:srgbClr val="002569"/>
              </a:solidFill>
              <a:latin typeface="Arial Bold" panose="020B0704020202020204" pitchFamily="34" charset="0"/>
              <a:cs typeface="Arial Bold" panose="020B0704020202020204" pitchFamily="34" charset="0"/>
            </a:endParaRPr>
          </a:p>
        </p:txBody>
      </p:sp>
    </p:spTree>
    <p:extLst>
      <p:ext uri="{BB962C8B-B14F-4D97-AF65-F5344CB8AC3E}">
        <p14:creationId xmlns:p14="http://schemas.microsoft.com/office/powerpoint/2010/main" val="4095759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533400"/>
            <a:ext cx="67818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cxnSp>
        <p:nvCxnSpPr>
          <p:cNvPr id="6" name="Straight Connector 5"/>
          <p:cNvCxnSpPr/>
          <p:nvPr/>
        </p:nvCxnSpPr>
        <p:spPr>
          <a:xfrm>
            <a:off x="2667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1295400" y="3581400"/>
            <a:ext cx="6477000" cy="1371600"/>
          </a:xfrm>
          <a:prstGeom prst="rect">
            <a:avLst/>
          </a:prstGeom>
        </p:spPr>
        <p:txBody>
          <a:bodyPr vert="horz" lIns="91430" tIns="45715" rIns="91430" bIns="45715" rtlCol="0" anchor="ctr">
            <a:normAutofit/>
          </a:bodyPr>
          <a:lstStyle/>
          <a:p>
            <a:pPr algn="ctr">
              <a:spcBef>
                <a:spcPct val="0"/>
              </a:spcBef>
              <a:defRPr>
                <a:uFillTx/>
              </a:defRPr>
            </a:pPr>
            <a:r>
              <a:rPr lang="en-US" sz="2400" b="1" dirty="0">
                <a:solidFill>
                  <a:srgbClr val="002569"/>
                </a:solidFill>
                <a:latin typeface="Arial" panose="020B0604020202020204" pitchFamily="34" charset="0"/>
                <a:cs typeface="Arial" panose="020B0604020202020204" pitchFamily="34" charset="0"/>
              </a:rPr>
              <a:t>KanCare Waiver Integration Project</a:t>
            </a:r>
          </a:p>
          <a:p>
            <a:pPr algn="ctr">
              <a:spcBef>
                <a:spcPct val="0"/>
              </a:spcBef>
              <a:defRPr>
                <a:uFillTx/>
              </a:defRPr>
            </a:pPr>
            <a:endParaRPr lang="en-US" sz="1600" b="1" dirty="0">
              <a:solidFill>
                <a:srgbClr val="002569"/>
              </a:solidFill>
              <a:latin typeface="Arial" panose="020B0604020202020204" pitchFamily="34" charset="0"/>
              <a:cs typeface="Arial" panose="020B0604020202020204" pitchFamily="34" charset="0"/>
            </a:endParaRPr>
          </a:p>
          <a:p>
            <a:pPr algn="ctr">
              <a:spcBef>
                <a:spcPct val="0"/>
              </a:spcBef>
              <a:defRPr>
                <a:uFillTx/>
              </a:defRPr>
            </a:pPr>
            <a:r>
              <a:rPr lang="en-US" sz="2400" b="1" dirty="0" smtClean="0">
                <a:solidFill>
                  <a:srgbClr val="002569"/>
                </a:solidFill>
                <a:latin typeface="Arial" panose="020B0604020202020204" pitchFamily="34" charset="0"/>
                <a:cs typeface="Arial" panose="020B0604020202020204" pitchFamily="34" charset="0"/>
              </a:rPr>
              <a:t>November </a:t>
            </a:r>
            <a:r>
              <a:rPr lang="en-US" sz="2400" b="1" dirty="0">
                <a:solidFill>
                  <a:srgbClr val="002569"/>
                </a:solidFill>
                <a:latin typeface="Arial" panose="020B0604020202020204" pitchFamily="34" charset="0"/>
                <a:cs typeface="Arial" panose="020B0604020202020204" pitchFamily="34" charset="0"/>
              </a:rPr>
              <a:t>2015</a:t>
            </a:r>
          </a:p>
        </p:txBody>
      </p:sp>
      <p:pic>
        <p:nvPicPr>
          <p:cNvPr id="1026" name="Picture 2" descr="KanCare logo Blue Gold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8944" y="1076325"/>
            <a:ext cx="4809913"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375711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88720" y="609600"/>
            <a:ext cx="8602980" cy="533400"/>
          </a:xfrm>
        </p:spPr>
        <p:txBody>
          <a:bodyPr>
            <a:noAutofit/>
          </a:bodyPr>
          <a:lstStyle/>
          <a:p>
            <a:pPr algn="l"/>
            <a:r>
              <a:rPr lang="en-US" sz="3600" b="1" dirty="0" smtClean="0">
                <a:solidFill>
                  <a:srgbClr val="002569"/>
                </a:solidFill>
                <a:uFillTx/>
                <a:latin typeface="Arial Bold" panose="020B0704020202020204" pitchFamily="34" charset="0"/>
                <a:cs typeface="Arial Bold" panose="020B0704020202020204" pitchFamily="34" charset="0"/>
              </a:rPr>
              <a:t>KanCare Overview</a:t>
            </a:r>
            <a:endParaRPr lang="en-US" sz="3600" b="1" dirty="0">
              <a:solidFill>
                <a:srgbClr val="002569"/>
              </a:solidFill>
              <a:uFillTx/>
              <a:latin typeface="Arial Bold" panose="020B0704020202020204" pitchFamily="34" charset="0"/>
              <a:cs typeface="Arial Bold" panose="020B0704020202020204" pitchFamily="34" charset="0"/>
            </a:endParaRPr>
          </a:p>
        </p:txBody>
      </p:sp>
      <p:sp>
        <p:nvSpPr>
          <p:cNvPr id="3" name="Rectangle 2"/>
          <p:cNvSpPr/>
          <p:nvPr/>
        </p:nvSpPr>
        <p:spPr>
          <a:xfrm>
            <a:off x="495300" y="1219200"/>
            <a:ext cx="7810500" cy="954107"/>
          </a:xfrm>
          <a:prstGeom prst="rect">
            <a:avLst/>
          </a:prstGeom>
        </p:spPr>
        <p:txBody>
          <a:bodyPr wrap="square">
            <a:spAutoFit/>
          </a:bodyPr>
          <a:lstStyle/>
          <a:p>
            <a:pPr lvl="2"/>
            <a:endParaRPr lang="en-US" sz="2800" b="1" dirty="0" smtClean="0">
              <a:solidFill>
                <a:srgbClr val="1F497D"/>
              </a:solidFill>
              <a:uFillTx/>
              <a:sym typeface="Wingdings" panose="05000000000000000000" pitchFamily="2" charset="2"/>
            </a:endParaRPr>
          </a:p>
          <a:p>
            <a:pPr lvl="2"/>
            <a:endParaRPr lang="en-US" sz="2800" b="1" dirty="0">
              <a:solidFill>
                <a:srgbClr val="1F497D"/>
              </a:solidFill>
              <a:uFillTx/>
            </a:endParaRPr>
          </a:p>
        </p:txBody>
      </p:sp>
      <p:sp>
        <p:nvSpPr>
          <p:cNvPr id="2" name="Rectangle 1"/>
          <p:cNvSpPr/>
          <p:nvPr/>
        </p:nvSpPr>
        <p:spPr>
          <a:xfrm>
            <a:off x="671512" y="1212275"/>
            <a:ext cx="8001000" cy="584775"/>
          </a:xfrm>
          <a:prstGeom prst="rect">
            <a:avLst/>
          </a:prstGeom>
        </p:spPr>
        <p:txBody>
          <a:bodyPr wrap="square">
            <a:spAutoFit/>
          </a:bodyPr>
          <a:lstStyle/>
          <a:p>
            <a:pPr lvl="0"/>
            <a:r>
              <a:rPr lang="en-US" sz="3200" b="1" dirty="0" smtClean="0">
                <a:solidFill>
                  <a:srgbClr val="002569"/>
                </a:solidFill>
                <a:latin typeface="Arial" panose="020B0604020202020204" pitchFamily="34" charset="0"/>
                <a:cs typeface="Arial" panose="020B0604020202020204" pitchFamily="34" charset="0"/>
              </a:rPr>
              <a:t>History</a:t>
            </a:r>
            <a:endParaRPr lang="en-US" sz="3200" b="1" dirty="0">
              <a:solidFill>
                <a:srgbClr val="002569"/>
              </a:solidFill>
              <a:latin typeface="Arial" panose="020B0604020202020204" pitchFamily="34" charset="0"/>
              <a:cs typeface="Arial" panose="020B0604020202020204" pitchFamily="34" charset="0"/>
            </a:endParaRPr>
          </a:p>
        </p:txBody>
      </p:sp>
      <p:sp>
        <p:nvSpPr>
          <p:cNvPr id="5" name="Rectangle 4"/>
          <p:cNvSpPr/>
          <p:nvPr/>
        </p:nvSpPr>
        <p:spPr>
          <a:xfrm>
            <a:off x="692294" y="1696253"/>
            <a:ext cx="7696200" cy="3816429"/>
          </a:xfrm>
          <a:prstGeom prst="rect">
            <a:avLst/>
          </a:prstGeom>
        </p:spPr>
        <p:txBody>
          <a:bodyPr wrap="square">
            <a:spAutoFit/>
          </a:bodyPr>
          <a:lstStyle/>
          <a:p>
            <a:pPr marL="342900" indent="-342900">
              <a:buFont typeface="Arial" panose="020B0604020202020204" pitchFamily="34" charset="0"/>
              <a:buChar char="•"/>
            </a:pPr>
            <a:endParaRPr lang="en-US" sz="2200" dirty="0" smtClean="0">
              <a:solidFill>
                <a:srgbClr val="002569"/>
              </a:solidFill>
              <a:latin typeface="Arial" panose="020B0604020202020204" pitchFamily="34" charset="0"/>
              <a:ea typeface="Calibri"/>
              <a:cs typeface="Arial" panose="020B0604020202020204" pitchFamily="34" charset="0"/>
            </a:endParaRPr>
          </a:p>
          <a:p>
            <a:pPr marL="342900" indent="-342900">
              <a:buFont typeface="Arial" panose="020B0604020202020204" pitchFamily="34" charset="0"/>
              <a:buChar char="•"/>
            </a:pPr>
            <a:r>
              <a:rPr lang="en-US" sz="2200" dirty="0" smtClean="0">
                <a:solidFill>
                  <a:srgbClr val="002569"/>
                </a:solidFill>
                <a:latin typeface="Arial" panose="020B0604020202020204" pitchFamily="34" charset="0"/>
                <a:ea typeface="Calibri"/>
                <a:cs typeface="Arial" panose="020B0604020202020204" pitchFamily="34" charset="0"/>
              </a:rPr>
              <a:t>Kansas </a:t>
            </a:r>
            <a:r>
              <a:rPr lang="en-US" sz="2200" dirty="0">
                <a:solidFill>
                  <a:srgbClr val="002569"/>
                </a:solidFill>
                <a:latin typeface="Arial" panose="020B0604020202020204" pitchFamily="34" charset="0"/>
                <a:ea typeface="Calibri"/>
                <a:cs typeface="Arial" panose="020B0604020202020204" pitchFamily="34" charset="0"/>
              </a:rPr>
              <a:t>moved </a:t>
            </a:r>
            <a:r>
              <a:rPr lang="en-US" sz="2200" dirty="0" smtClean="0">
                <a:solidFill>
                  <a:srgbClr val="002569"/>
                </a:solidFill>
                <a:latin typeface="Arial" panose="020B0604020202020204" pitchFamily="34" charset="0"/>
                <a:ea typeface="Calibri"/>
                <a:cs typeface="Arial" panose="020B0604020202020204" pitchFamily="34" charset="0"/>
              </a:rPr>
              <a:t>most services </a:t>
            </a:r>
            <a:r>
              <a:rPr lang="en-US" sz="2200" dirty="0">
                <a:solidFill>
                  <a:srgbClr val="002569"/>
                </a:solidFill>
                <a:latin typeface="Arial" panose="020B0604020202020204" pitchFamily="34" charset="0"/>
                <a:ea typeface="Calibri"/>
                <a:cs typeface="Arial" panose="020B0604020202020204" pitchFamily="34" charset="0"/>
              </a:rPr>
              <a:t>and supports into a program called KanCare. </a:t>
            </a:r>
            <a:endParaRPr lang="en-US" sz="2200" dirty="0" smtClean="0">
              <a:solidFill>
                <a:srgbClr val="002569"/>
              </a:solidFill>
              <a:latin typeface="Arial" panose="020B0604020202020204" pitchFamily="34" charset="0"/>
              <a:ea typeface="Calibri"/>
              <a:cs typeface="Arial" panose="020B0604020202020204" pitchFamily="34" charset="0"/>
            </a:endParaRPr>
          </a:p>
          <a:p>
            <a:pPr marL="342900" indent="-342900">
              <a:buFont typeface="Arial" panose="020B0604020202020204" pitchFamily="34" charset="0"/>
              <a:buChar char="•"/>
            </a:pPr>
            <a:endParaRPr lang="en-US" sz="2200" dirty="0">
              <a:solidFill>
                <a:srgbClr val="002569"/>
              </a:solidFill>
              <a:latin typeface="Arial" panose="020B0604020202020204" pitchFamily="34" charset="0"/>
              <a:ea typeface="Calibri"/>
              <a:cs typeface="Arial" panose="020B0604020202020204" pitchFamily="34" charset="0"/>
            </a:endParaRPr>
          </a:p>
          <a:p>
            <a:pPr marL="342900" indent="-342900">
              <a:buFont typeface="Arial" panose="020B0604020202020204" pitchFamily="34" charset="0"/>
              <a:buChar char="•"/>
            </a:pPr>
            <a:r>
              <a:rPr lang="en-US" sz="2200" dirty="0" err="1" smtClean="0">
                <a:solidFill>
                  <a:srgbClr val="002569"/>
                </a:solidFill>
                <a:latin typeface="Arial" panose="020B0604020202020204" pitchFamily="34" charset="0"/>
                <a:ea typeface="Calibri"/>
                <a:cs typeface="Arial" panose="020B0604020202020204" pitchFamily="34" charset="0"/>
              </a:rPr>
              <a:t>KanCare</a:t>
            </a:r>
            <a:r>
              <a:rPr lang="en-US" sz="2200" dirty="0" smtClean="0">
                <a:solidFill>
                  <a:srgbClr val="002569"/>
                </a:solidFill>
                <a:latin typeface="Arial" panose="020B0604020202020204" pitchFamily="34" charset="0"/>
                <a:ea typeface="Calibri"/>
                <a:cs typeface="Arial" panose="020B0604020202020204" pitchFamily="34" charset="0"/>
              </a:rPr>
              <a:t> allows the state to provide all Home and Community Based Services (HCBS) through managed care.  </a:t>
            </a:r>
          </a:p>
          <a:p>
            <a:pPr marL="342900" indent="-342900">
              <a:buFont typeface="Arial" panose="020B0604020202020204" pitchFamily="34" charset="0"/>
              <a:buChar char="•"/>
            </a:pPr>
            <a:endParaRPr lang="en-US" sz="2200" dirty="0">
              <a:solidFill>
                <a:srgbClr val="002569"/>
              </a:solidFill>
              <a:latin typeface="Arial" panose="020B0604020202020204" pitchFamily="34" charset="0"/>
              <a:ea typeface="Calibri"/>
              <a:cs typeface="Arial" panose="020B0604020202020204" pitchFamily="34" charset="0"/>
            </a:endParaRPr>
          </a:p>
          <a:p>
            <a:pPr marL="342900" indent="-342900">
              <a:buFont typeface="Arial" panose="020B0604020202020204" pitchFamily="34" charset="0"/>
              <a:buChar char="•"/>
            </a:pPr>
            <a:r>
              <a:rPr lang="en-US" sz="2200" dirty="0" smtClean="0">
                <a:solidFill>
                  <a:srgbClr val="002569"/>
                </a:solidFill>
                <a:latin typeface="Arial" panose="020B0604020202020204" pitchFamily="34" charset="0"/>
                <a:ea typeface="Calibri"/>
                <a:cs typeface="Arial" panose="020B0604020202020204" pitchFamily="34" charset="0"/>
              </a:rPr>
              <a:t>Currently, the HCBS programs (1915(c) waivers) operate alongside the 1115 waiver</a:t>
            </a:r>
            <a:r>
              <a:rPr lang="en-US" sz="2400" dirty="0" smtClean="0">
                <a:solidFill>
                  <a:srgbClr val="002569"/>
                </a:solidFill>
                <a:latin typeface="Arial" panose="020B0604020202020204" pitchFamily="34" charset="0"/>
                <a:ea typeface="Calibri"/>
                <a:cs typeface="Arial" panose="020B0604020202020204" pitchFamily="34" charset="0"/>
              </a:rPr>
              <a:t>.  </a:t>
            </a:r>
          </a:p>
          <a:p>
            <a:endParaRPr lang="en-US" sz="2000" dirty="0"/>
          </a:p>
        </p:txBody>
      </p:sp>
    </p:spTree>
    <p:extLst>
      <p:ext uri="{BB962C8B-B14F-4D97-AF65-F5344CB8AC3E}">
        <p14:creationId xmlns:p14="http://schemas.microsoft.com/office/powerpoint/2010/main" val="372465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88720" y="609600"/>
            <a:ext cx="8602980" cy="533400"/>
          </a:xfrm>
        </p:spPr>
        <p:txBody>
          <a:bodyPr>
            <a:noAutofit/>
          </a:bodyPr>
          <a:lstStyle/>
          <a:p>
            <a:pPr algn="l"/>
            <a:r>
              <a:rPr lang="en-US" sz="3600" b="1" dirty="0" err="1" smtClean="0">
                <a:solidFill>
                  <a:srgbClr val="002569"/>
                </a:solidFill>
                <a:uFillTx/>
                <a:latin typeface="Arial Bold" panose="020B0704020202020204" pitchFamily="34" charset="0"/>
                <a:cs typeface="Arial Bold" panose="020B0704020202020204" pitchFamily="34" charset="0"/>
              </a:rPr>
              <a:t>KanCare</a:t>
            </a:r>
            <a:r>
              <a:rPr lang="en-US" sz="3600" b="1" dirty="0" smtClean="0">
                <a:solidFill>
                  <a:srgbClr val="002569"/>
                </a:solidFill>
                <a:uFillTx/>
                <a:latin typeface="Arial Bold" panose="020B0704020202020204" pitchFamily="34" charset="0"/>
                <a:cs typeface="Arial Bold" panose="020B0704020202020204" pitchFamily="34" charset="0"/>
              </a:rPr>
              <a:t> </a:t>
            </a:r>
            <a:r>
              <a:rPr lang="en-US" sz="3600" b="1" dirty="0" smtClean="0">
                <a:solidFill>
                  <a:srgbClr val="002569"/>
                </a:solidFill>
                <a:latin typeface="Arial Bold" panose="020B0704020202020204" pitchFamily="34" charset="0"/>
                <a:cs typeface="Arial Bold" panose="020B0704020202020204" pitchFamily="34" charset="0"/>
              </a:rPr>
              <a:t>Services</a:t>
            </a:r>
            <a:endParaRPr lang="en-US" sz="3600" b="1" dirty="0">
              <a:solidFill>
                <a:srgbClr val="002569"/>
              </a:solidFill>
              <a:uFillTx/>
              <a:latin typeface="Arial Bold" panose="020B0704020202020204" pitchFamily="34" charset="0"/>
              <a:cs typeface="Arial Bold" panose="020B0704020202020204" pitchFamily="34" charset="0"/>
            </a:endParaRPr>
          </a:p>
        </p:txBody>
      </p:sp>
      <p:sp>
        <p:nvSpPr>
          <p:cNvPr id="3" name="Rectangle 2"/>
          <p:cNvSpPr/>
          <p:nvPr/>
        </p:nvSpPr>
        <p:spPr>
          <a:xfrm>
            <a:off x="495300" y="1219200"/>
            <a:ext cx="7810500" cy="954107"/>
          </a:xfrm>
          <a:prstGeom prst="rect">
            <a:avLst/>
          </a:prstGeom>
        </p:spPr>
        <p:txBody>
          <a:bodyPr wrap="square">
            <a:spAutoFit/>
          </a:bodyPr>
          <a:lstStyle/>
          <a:p>
            <a:pPr lvl="2"/>
            <a:endParaRPr lang="en-US" sz="2800" b="1" dirty="0" smtClean="0">
              <a:solidFill>
                <a:srgbClr val="1F497D"/>
              </a:solidFill>
              <a:uFillTx/>
              <a:sym typeface="Wingdings" panose="05000000000000000000" pitchFamily="2" charset="2"/>
            </a:endParaRPr>
          </a:p>
          <a:p>
            <a:pPr lvl="2"/>
            <a:endParaRPr lang="en-US" sz="2800" b="1" dirty="0">
              <a:solidFill>
                <a:srgbClr val="1F497D"/>
              </a:solidFill>
              <a:uFillTx/>
            </a:endParaRPr>
          </a:p>
        </p:txBody>
      </p:sp>
      <p:sp>
        <p:nvSpPr>
          <p:cNvPr id="5" name="Rectangle 4"/>
          <p:cNvSpPr/>
          <p:nvPr/>
        </p:nvSpPr>
        <p:spPr>
          <a:xfrm>
            <a:off x="692294" y="1696253"/>
            <a:ext cx="7696200" cy="3108543"/>
          </a:xfrm>
          <a:prstGeom prst="rect">
            <a:avLst/>
          </a:prstGeom>
        </p:spPr>
        <p:txBody>
          <a:bodyPr wrap="square">
            <a:spAutoFit/>
          </a:bodyPr>
          <a:lstStyle/>
          <a:p>
            <a:r>
              <a:rPr lang="en-US" sz="2200" dirty="0" smtClean="0">
                <a:solidFill>
                  <a:srgbClr val="002569"/>
                </a:solidFill>
                <a:latin typeface="Arial" panose="020B0604020202020204" pitchFamily="34" charset="0"/>
                <a:ea typeface="Calibri"/>
                <a:cs typeface="Arial" panose="020B0604020202020204" pitchFamily="34" charset="0"/>
              </a:rPr>
              <a:t>Under </a:t>
            </a:r>
            <a:r>
              <a:rPr lang="en-US" sz="2200" dirty="0" err="1" smtClean="0">
                <a:solidFill>
                  <a:srgbClr val="002569"/>
                </a:solidFill>
                <a:latin typeface="Arial" panose="020B0604020202020204" pitchFamily="34" charset="0"/>
                <a:ea typeface="Calibri"/>
                <a:cs typeface="Arial" panose="020B0604020202020204" pitchFamily="34" charset="0"/>
              </a:rPr>
              <a:t>KanCare</a:t>
            </a:r>
            <a:r>
              <a:rPr lang="en-US" sz="2200" dirty="0" smtClean="0">
                <a:solidFill>
                  <a:srgbClr val="002569"/>
                </a:solidFill>
                <a:latin typeface="Arial" panose="020B0604020202020204" pitchFamily="34" charset="0"/>
                <a:ea typeface="Calibri"/>
                <a:cs typeface="Arial" panose="020B0604020202020204" pitchFamily="34" charset="0"/>
              </a:rPr>
              <a:t>, more than 400,000 Kansans get:</a:t>
            </a:r>
          </a:p>
          <a:p>
            <a:pPr marL="342900" marR="0" lvl="0" indent="-342900">
              <a:spcBef>
                <a:spcPts val="0"/>
              </a:spcBef>
              <a:spcAft>
                <a:spcPts val="0"/>
              </a:spcAft>
              <a:buFont typeface="Symbol"/>
              <a:buChar char=""/>
            </a:pPr>
            <a:r>
              <a:rPr lang="en-US" sz="2200" dirty="0" smtClean="0">
                <a:solidFill>
                  <a:srgbClr val="002569"/>
                </a:solidFill>
                <a:latin typeface="Arial" panose="020B0604020202020204" pitchFamily="34" charset="0"/>
                <a:ea typeface="Calibri"/>
                <a:cs typeface="Arial" panose="020B0604020202020204" pitchFamily="34" charset="0"/>
              </a:rPr>
              <a:t>Doctor visits and hospital care</a:t>
            </a:r>
          </a:p>
          <a:p>
            <a:pPr marL="342900" marR="0" lvl="0" indent="-342900">
              <a:spcBef>
                <a:spcPts val="0"/>
              </a:spcBef>
              <a:spcAft>
                <a:spcPts val="0"/>
              </a:spcAft>
              <a:buFont typeface="Symbol"/>
              <a:buChar char=""/>
            </a:pPr>
            <a:r>
              <a:rPr lang="en-US" sz="2200" dirty="0" smtClean="0">
                <a:solidFill>
                  <a:srgbClr val="002569"/>
                </a:solidFill>
                <a:latin typeface="Arial" panose="020B0604020202020204" pitchFamily="34" charset="0"/>
                <a:ea typeface="Calibri"/>
                <a:cs typeface="Arial" panose="020B0604020202020204" pitchFamily="34" charset="0"/>
              </a:rPr>
              <a:t>Mental health therapy</a:t>
            </a:r>
          </a:p>
          <a:p>
            <a:pPr marL="342900" marR="0" lvl="0" indent="-342900">
              <a:spcBef>
                <a:spcPts val="0"/>
              </a:spcBef>
              <a:spcAft>
                <a:spcPts val="0"/>
              </a:spcAft>
              <a:buFont typeface="Symbol"/>
              <a:buChar char=""/>
            </a:pPr>
            <a:r>
              <a:rPr lang="en-US" sz="2200" dirty="0" smtClean="0">
                <a:solidFill>
                  <a:srgbClr val="002569"/>
                </a:solidFill>
                <a:latin typeface="Arial" panose="020B0604020202020204" pitchFamily="34" charset="0"/>
                <a:ea typeface="Calibri"/>
                <a:cs typeface="Arial" panose="020B0604020202020204" pitchFamily="34" charset="0"/>
              </a:rPr>
              <a:t>Dental and eye care</a:t>
            </a:r>
          </a:p>
          <a:p>
            <a:pPr marL="342900" marR="0" lvl="0" indent="-342900">
              <a:spcBef>
                <a:spcPts val="0"/>
              </a:spcBef>
              <a:spcAft>
                <a:spcPts val="0"/>
              </a:spcAft>
              <a:buFont typeface="Symbol"/>
              <a:buChar char=""/>
            </a:pPr>
            <a:r>
              <a:rPr lang="en-US" sz="2200" dirty="0" smtClean="0">
                <a:solidFill>
                  <a:srgbClr val="002569"/>
                </a:solidFill>
                <a:latin typeface="Arial" panose="020B0604020202020204" pitchFamily="34" charset="0"/>
                <a:ea typeface="Calibri"/>
                <a:cs typeface="Arial" panose="020B0604020202020204" pitchFamily="34" charset="0"/>
              </a:rPr>
              <a:t>Medicine</a:t>
            </a:r>
          </a:p>
          <a:p>
            <a:pPr marL="342900" marR="0" lvl="0" indent="-342900">
              <a:spcBef>
                <a:spcPts val="0"/>
              </a:spcBef>
              <a:spcAft>
                <a:spcPts val="0"/>
              </a:spcAft>
              <a:buFont typeface="Symbol"/>
              <a:buChar char=""/>
            </a:pPr>
            <a:r>
              <a:rPr lang="en-US" sz="2200" dirty="0" smtClean="0">
                <a:solidFill>
                  <a:srgbClr val="002569"/>
                </a:solidFill>
                <a:latin typeface="Arial" panose="020B0604020202020204" pitchFamily="34" charset="0"/>
                <a:ea typeface="Calibri"/>
                <a:cs typeface="Arial" panose="020B0604020202020204" pitchFamily="34" charset="0"/>
              </a:rPr>
              <a:t>Help getting to doctor visits</a:t>
            </a:r>
          </a:p>
          <a:p>
            <a:pPr marL="342900" marR="0" lvl="0" indent="-342900">
              <a:spcBef>
                <a:spcPts val="0"/>
              </a:spcBef>
              <a:spcAft>
                <a:spcPts val="0"/>
              </a:spcAft>
              <a:buFont typeface="Symbol"/>
              <a:buChar char=""/>
            </a:pPr>
            <a:r>
              <a:rPr lang="en-US" sz="2200" dirty="0" smtClean="0">
                <a:solidFill>
                  <a:srgbClr val="002569"/>
                </a:solidFill>
                <a:latin typeface="Arial" panose="020B0604020202020204" pitchFamily="34" charset="0"/>
                <a:ea typeface="Calibri"/>
                <a:cs typeface="Arial" panose="020B0604020202020204" pitchFamily="34" charset="0"/>
              </a:rPr>
              <a:t>Nursing home care</a:t>
            </a:r>
          </a:p>
          <a:p>
            <a:pPr marL="342900" marR="0" lvl="0" indent="-342900">
              <a:spcBef>
                <a:spcPts val="0"/>
              </a:spcBef>
              <a:spcAft>
                <a:spcPts val="0"/>
              </a:spcAft>
              <a:buFont typeface="Symbol"/>
              <a:buChar char=""/>
            </a:pPr>
            <a:r>
              <a:rPr lang="en-US" sz="2200" dirty="0" smtClean="0">
                <a:solidFill>
                  <a:srgbClr val="002569"/>
                </a:solidFill>
                <a:latin typeface="Arial" panose="020B0604020202020204" pitchFamily="34" charset="0"/>
                <a:ea typeface="Calibri"/>
                <a:cs typeface="Arial" panose="020B0604020202020204" pitchFamily="34" charset="0"/>
              </a:rPr>
              <a:t>Extra (or value-added) services</a:t>
            </a:r>
          </a:p>
          <a:p>
            <a:endParaRPr lang="en-US" sz="2000" dirty="0"/>
          </a:p>
        </p:txBody>
      </p:sp>
    </p:spTree>
    <p:extLst>
      <p:ext uri="{BB962C8B-B14F-4D97-AF65-F5344CB8AC3E}">
        <p14:creationId xmlns:p14="http://schemas.microsoft.com/office/powerpoint/2010/main" val="286683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3"/>
          <p:cNvSpPr txBox="1"/>
          <p:nvPr/>
        </p:nvSpPr>
        <p:spPr>
          <a:xfrm>
            <a:off x="469899" y="1409700"/>
            <a:ext cx="8354061" cy="359073"/>
          </a:xfrm>
          <a:prstGeom prst="rect">
            <a:avLst/>
          </a:prstGeom>
          <a:noFill/>
        </p:spPr>
        <p:txBody>
          <a:bodyPr vert="horz" wrap="square" lIns="0" tIns="0" rIns="0" bIns="0" rtlCol="0">
            <a:spAutoFit/>
          </a:bodyPr>
          <a:lstStyle/>
          <a:p>
            <a:pPr>
              <a:lnSpc>
                <a:spcPts val="2760"/>
              </a:lnSpc>
            </a:pPr>
            <a:r>
              <a:rPr lang="en-US" sz="2400" dirty="0" smtClean="0">
                <a:solidFill>
                  <a:srgbClr val="17375E"/>
                </a:solidFill>
                <a:latin typeface="Arial"/>
                <a:cs typeface="Arial"/>
              </a:rPr>
              <a:t> </a:t>
            </a:r>
            <a:endParaRPr lang="en-CA" sz="2400" dirty="0">
              <a:solidFill>
                <a:srgbClr val="000000"/>
              </a:solidFill>
            </a:endParaRPr>
          </a:p>
        </p:txBody>
      </p:sp>
      <p:sp>
        <p:nvSpPr>
          <p:cNvPr id="10" name="TextBox 9"/>
          <p:cNvSpPr txBox="1"/>
          <p:nvPr/>
        </p:nvSpPr>
        <p:spPr>
          <a:xfrm>
            <a:off x="685800" y="1589236"/>
            <a:ext cx="8138160" cy="1200329"/>
          </a:xfrm>
          <a:prstGeom prst="rect">
            <a:avLst/>
          </a:prstGeom>
          <a:noFill/>
        </p:spPr>
        <p:txBody>
          <a:bodyPr wrap="square" rtlCol="0">
            <a:spAutoFit/>
          </a:bodyPr>
          <a:lstStyle/>
          <a:p>
            <a:r>
              <a:rPr lang="en-US" sz="2400" dirty="0"/>
              <a:t>Under the 1915(c) waivers, more than 25,000 individuals receive long-term services and supports in one of seven waivers</a:t>
            </a:r>
            <a:r>
              <a:rPr lang="en-US" sz="2400" dirty="0" smtClean="0"/>
              <a:t>:</a:t>
            </a:r>
            <a:endParaRPr lang="en-US" sz="2400" dirty="0" smtClean="0">
              <a:solidFill>
                <a:schemeClr val="tx2"/>
              </a:solidFill>
            </a:endParaRPr>
          </a:p>
        </p:txBody>
      </p:sp>
      <p:sp>
        <p:nvSpPr>
          <p:cNvPr id="11" name="Title 1"/>
          <p:cNvSpPr txBox="1">
            <a:spLocks/>
          </p:cNvSpPr>
          <p:nvPr/>
        </p:nvSpPr>
        <p:spPr>
          <a:xfrm>
            <a:off x="152401" y="490000"/>
            <a:ext cx="8610600" cy="685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4600"/>
              </a:lnSpc>
            </a:pPr>
            <a:r>
              <a:rPr lang="en-US" sz="3600" b="1" dirty="0" smtClean="0">
                <a:solidFill>
                  <a:srgbClr val="002569"/>
                </a:solidFill>
                <a:latin typeface="Arial" panose="020B0604020202020204" pitchFamily="34" charset="0"/>
                <a:ea typeface="+mn-ea"/>
                <a:cs typeface="Arial" panose="020B0604020202020204" pitchFamily="34" charset="0"/>
              </a:rPr>
              <a:t>HCBS Programs under 1915(c)</a:t>
            </a:r>
            <a:endParaRPr lang="en-US" sz="3600" b="1" dirty="0">
              <a:solidFill>
                <a:srgbClr val="002569"/>
              </a:solidFill>
              <a:latin typeface="Arial" panose="020B0604020202020204" pitchFamily="34" charset="0"/>
              <a:ea typeface="+mn-ea"/>
              <a:cs typeface="Arial" panose="020B0604020202020204" pitchFamily="34" charset="0"/>
            </a:endParaRPr>
          </a:p>
        </p:txBody>
      </p:sp>
      <p:sp>
        <p:nvSpPr>
          <p:cNvPr id="14" name="Rectangle 13"/>
          <p:cNvSpPr/>
          <p:nvPr/>
        </p:nvSpPr>
        <p:spPr>
          <a:xfrm>
            <a:off x="533400" y="3244334"/>
            <a:ext cx="7831207" cy="369332"/>
          </a:xfrm>
          <a:prstGeom prst="rect">
            <a:avLst/>
          </a:prstGeom>
        </p:spPr>
        <p:txBody>
          <a:bodyPr wrap="square">
            <a:spAutoFit/>
          </a:bodyPr>
          <a:lstStyle/>
          <a:p>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306540873"/>
              </p:ext>
            </p:extLst>
          </p:nvPr>
        </p:nvGraphicFramePr>
        <p:xfrm>
          <a:off x="604471" y="1409700"/>
          <a:ext cx="7706459" cy="4422857"/>
        </p:xfrm>
        <a:graphic>
          <a:graphicData uri="http://schemas.openxmlformats.org/drawingml/2006/table">
            <a:tbl>
              <a:tblPr firstRow="1" firstCol="1" bandRow="1">
                <a:tableStyleId>{5C22544A-7EE6-4342-B048-85BDC9FD1C3A}</a:tableStyleId>
              </a:tblPr>
              <a:tblGrid>
                <a:gridCol w="3099394"/>
                <a:gridCol w="4607065"/>
              </a:tblGrid>
              <a:tr h="293925">
                <a:tc>
                  <a:txBody>
                    <a:bodyPr/>
                    <a:lstStyle/>
                    <a:p>
                      <a:pPr marL="0" marR="0" algn="ctr">
                        <a:spcBef>
                          <a:spcPts val="0"/>
                        </a:spcBef>
                        <a:spcAft>
                          <a:spcPts val="0"/>
                        </a:spcAft>
                      </a:pPr>
                      <a:r>
                        <a:rPr lang="en-US" sz="2000" u="none" cap="all" baseline="0" dirty="0" smtClean="0">
                          <a:effectLst/>
                          <a:latin typeface="Arial" pitchFamily="34" charset="0"/>
                          <a:cs typeface="Arial" pitchFamily="34" charset="0"/>
                        </a:rPr>
                        <a:t>Waiver</a:t>
                      </a:r>
                      <a:endParaRPr lang="en-US" sz="2000" u="none" cap="all" baseline="0" dirty="0">
                        <a:effectLst/>
                        <a:latin typeface="Arial" pitchFamily="34" charset="0"/>
                        <a:cs typeface="Arial" pitchFamily="34" charset="0"/>
                      </a:endParaRPr>
                    </a:p>
                  </a:txBody>
                  <a:tcPr marL="68580" marR="68580" marT="0" marB="0" anchor="ctr"/>
                </a:tc>
                <a:tc>
                  <a:txBody>
                    <a:bodyPr/>
                    <a:lstStyle/>
                    <a:p>
                      <a:pPr marL="0" marR="0" algn="ctr">
                        <a:spcBef>
                          <a:spcPts val="0"/>
                        </a:spcBef>
                        <a:spcAft>
                          <a:spcPts val="0"/>
                        </a:spcAft>
                      </a:pPr>
                      <a:r>
                        <a:rPr lang="en-US" sz="2000" u="none" cap="all" baseline="0" dirty="0" smtClean="0">
                          <a:effectLst/>
                          <a:latin typeface="Arial" pitchFamily="34" charset="0"/>
                          <a:cs typeface="Arial" pitchFamily="34" charset="0"/>
                        </a:rPr>
                        <a:t>PEOPLE Served</a:t>
                      </a:r>
                      <a:endParaRPr lang="en-US" sz="2000" u="none" cap="all" baseline="0" dirty="0">
                        <a:effectLst/>
                        <a:latin typeface="Arial" pitchFamily="34" charset="0"/>
                        <a:cs typeface="Arial" pitchFamily="34" charset="0"/>
                      </a:endParaRPr>
                    </a:p>
                  </a:txBody>
                  <a:tcPr marL="68580" marR="68580" marT="0" marB="0" anchor="ctr"/>
                </a:tc>
              </a:tr>
              <a:tr h="580008">
                <a:tc>
                  <a:txBody>
                    <a:bodyPr/>
                    <a:lstStyle/>
                    <a:p>
                      <a:pPr marL="0" marR="0" lvl="0" indent="0" algn="l">
                        <a:spcBef>
                          <a:spcPts val="0"/>
                        </a:spcBef>
                        <a:spcAft>
                          <a:spcPts val="0"/>
                        </a:spcAft>
                        <a:buFont typeface="+mj-lt"/>
                        <a:buNone/>
                      </a:pPr>
                      <a:r>
                        <a:rPr lang="en-US" sz="1800" dirty="0" smtClean="0">
                          <a:effectLst/>
                          <a:latin typeface="Arial" pitchFamily="34" charset="0"/>
                          <a:cs typeface="Arial" pitchFamily="34" charset="0"/>
                        </a:rPr>
                        <a:t>Autism</a:t>
                      </a:r>
                      <a:endParaRPr lang="en-US" sz="1800" dirty="0">
                        <a:effectLst/>
                        <a:latin typeface="Arial" pitchFamily="34" charset="0"/>
                        <a:ea typeface="Calibri"/>
                        <a:cs typeface="Arial" pitchFamily="34" charset="0"/>
                      </a:endParaRPr>
                    </a:p>
                  </a:txBody>
                  <a:tcPr marL="68580" marR="68580" marT="0" marB="0" anchor="ctr"/>
                </a:tc>
                <a:tc>
                  <a:txBody>
                    <a:bodyPr/>
                    <a:lstStyle/>
                    <a:p>
                      <a:pPr marL="0" marR="0" algn="l">
                        <a:spcBef>
                          <a:spcPts val="0"/>
                        </a:spcBef>
                        <a:spcAft>
                          <a:spcPts val="0"/>
                        </a:spcAft>
                      </a:pPr>
                      <a:r>
                        <a:rPr lang="en-US" sz="1600" dirty="0" smtClean="0">
                          <a:effectLst/>
                          <a:latin typeface="Arial" pitchFamily="34" charset="0"/>
                          <a:cs typeface="Arial" pitchFamily="34" charset="0"/>
                        </a:rPr>
                        <a:t>People who are 0-5 with </a:t>
                      </a:r>
                      <a:r>
                        <a:rPr lang="en-US" sz="1600" dirty="0">
                          <a:effectLst/>
                          <a:latin typeface="Arial" pitchFamily="34" charset="0"/>
                          <a:cs typeface="Arial" pitchFamily="34" charset="0"/>
                        </a:rPr>
                        <a:t>Autism Spectrum Disorder (ASD</a:t>
                      </a:r>
                      <a:r>
                        <a:rPr lang="en-US" sz="1600" dirty="0" smtClean="0">
                          <a:effectLst/>
                          <a:latin typeface="Arial" pitchFamily="34" charset="0"/>
                          <a:cs typeface="Arial" pitchFamily="34" charset="0"/>
                        </a:rPr>
                        <a:t>)</a:t>
                      </a:r>
                      <a:endParaRPr lang="en-US" sz="1600" dirty="0">
                        <a:effectLst/>
                        <a:latin typeface="Arial" pitchFamily="34" charset="0"/>
                        <a:ea typeface="Calibri"/>
                        <a:cs typeface="Arial" pitchFamily="34" charset="0"/>
                      </a:endParaRPr>
                    </a:p>
                  </a:txBody>
                  <a:tcPr marL="68580" marR="68580" marT="0" marB="0" anchor="ctr"/>
                </a:tc>
              </a:tr>
              <a:tr h="507507">
                <a:tc>
                  <a:txBody>
                    <a:bodyPr/>
                    <a:lstStyle/>
                    <a:p>
                      <a:pPr marL="0" marR="0" lvl="0" indent="0" algn="l">
                        <a:spcBef>
                          <a:spcPts val="0"/>
                        </a:spcBef>
                        <a:spcAft>
                          <a:spcPts val="0"/>
                        </a:spcAft>
                        <a:buFont typeface="+mj-lt"/>
                        <a:buNone/>
                      </a:pPr>
                      <a:r>
                        <a:rPr lang="en-US" sz="1800" dirty="0">
                          <a:effectLst/>
                          <a:latin typeface="Arial" pitchFamily="34" charset="0"/>
                          <a:cs typeface="Arial" pitchFamily="34" charset="0"/>
                        </a:rPr>
                        <a:t>Frail </a:t>
                      </a:r>
                      <a:r>
                        <a:rPr lang="en-US" sz="1800" dirty="0" smtClean="0">
                          <a:effectLst/>
                          <a:latin typeface="Arial" pitchFamily="34" charset="0"/>
                          <a:cs typeface="Arial" pitchFamily="34" charset="0"/>
                        </a:rPr>
                        <a:t>Elderly</a:t>
                      </a:r>
                      <a:endParaRPr lang="en-US" sz="1800" dirty="0">
                        <a:effectLst/>
                        <a:latin typeface="Arial" pitchFamily="34" charset="0"/>
                        <a:cs typeface="Arial" pitchFamily="34" charset="0"/>
                      </a:endParaRPr>
                    </a:p>
                  </a:txBody>
                  <a:tcPr marL="68580" marR="68580" marT="0" marB="0" anchor="ctr"/>
                </a:tc>
                <a:tc>
                  <a:txBody>
                    <a:bodyPr/>
                    <a:lstStyle/>
                    <a:p>
                      <a:pPr marL="0" marR="0" algn="l">
                        <a:spcBef>
                          <a:spcPts val="0"/>
                        </a:spcBef>
                        <a:spcAft>
                          <a:spcPts val="0"/>
                        </a:spcAft>
                      </a:pPr>
                      <a:r>
                        <a:rPr lang="en-US" sz="1600" dirty="0" smtClean="0">
                          <a:effectLst/>
                          <a:latin typeface="Arial" pitchFamily="34" charset="0"/>
                          <a:cs typeface="Arial" pitchFamily="34" charset="0"/>
                        </a:rPr>
                        <a:t>People who are over age 64 and frail (FE)</a:t>
                      </a:r>
                      <a:endParaRPr lang="en-US" sz="1600" dirty="0">
                        <a:effectLst/>
                        <a:latin typeface="Arial" pitchFamily="34" charset="0"/>
                        <a:ea typeface="Calibri"/>
                        <a:cs typeface="Arial" pitchFamily="34" charset="0"/>
                      </a:endParaRPr>
                    </a:p>
                  </a:txBody>
                  <a:tcPr marL="68580" marR="68580" marT="0" marB="0" anchor="ctr"/>
                </a:tc>
              </a:tr>
              <a:tr h="710510">
                <a:tc>
                  <a:txBody>
                    <a:bodyPr/>
                    <a:lstStyle/>
                    <a:p>
                      <a:pPr marL="0" marR="0" lvl="0" indent="0" algn="l">
                        <a:spcBef>
                          <a:spcPts val="0"/>
                        </a:spcBef>
                        <a:spcAft>
                          <a:spcPts val="0"/>
                        </a:spcAft>
                        <a:buFont typeface="+mj-lt"/>
                        <a:buNone/>
                      </a:pPr>
                      <a:r>
                        <a:rPr lang="en-US" sz="1800" dirty="0" smtClean="0">
                          <a:effectLst/>
                          <a:latin typeface="Arial" pitchFamily="34" charset="0"/>
                          <a:cs typeface="Arial" pitchFamily="34" charset="0"/>
                        </a:rPr>
                        <a:t>Intellectual</a:t>
                      </a:r>
                      <a:r>
                        <a:rPr lang="en-US" sz="1800" baseline="0" dirty="0" smtClean="0">
                          <a:effectLst/>
                          <a:latin typeface="Arial" pitchFamily="34" charset="0"/>
                          <a:cs typeface="Arial" pitchFamily="34" charset="0"/>
                        </a:rPr>
                        <a:t> and Developmental Disability</a:t>
                      </a:r>
                      <a:endParaRPr lang="en-US" sz="1800" dirty="0">
                        <a:effectLst/>
                        <a:latin typeface="Arial" pitchFamily="34" charset="0"/>
                        <a:cs typeface="Arial" pitchFamily="34" charset="0"/>
                      </a:endParaRPr>
                    </a:p>
                  </a:txBody>
                  <a:tcPr marL="68580" marR="68580" marT="0" marB="0" anchor="ctr"/>
                </a:tc>
                <a:tc>
                  <a:txBody>
                    <a:bodyPr/>
                    <a:lstStyle/>
                    <a:p>
                      <a:pPr marL="0" marR="0" algn="l">
                        <a:spcBef>
                          <a:spcPts val="0"/>
                        </a:spcBef>
                        <a:spcAft>
                          <a:spcPts val="0"/>
                        </a:spcAft>
                      </a:pPr>
                      <a:r>
                        <a:rPr lang="en-US" sz="1600" dirty="0" smtClean="0">
                          <a:effectLst/>
                          <a:latin typeface="Arial" pitchFamily="34" charset="0"/>
                          <a:cs typeface="Arial" pitchFamily="34" charset="0"/>
                        </a:rPr>
                        <a:t>People who are 5 and older with </a:t>
                      </a:r>
                      <a:r>
                        <a:rPr lang="en-US" sz="1600" dirty="0">
                          <a:effectLst/>
                          <a:latin typeface="Arial" pitchFamily="34" charset="0"/>
                          <a:cs typeface="Arial" pitchFamily="34" charset="0"/>
                        </a:rPr>
                        <a:t>intellectual disabilities and developmental disabilities (IDD</a:t>
                      </a:r>
                      <a:r>
                        <a:rPr lang="en-US" sz="1600" dirty="0" smtClean="0">
                          <a:effectLst/>
                          <a:latin typeface="Arial" pitchFamily="34" charset="0"/>
                          <a:cs typeface="Arial" pitchFamily="34" charset="0"/>
                        </a:rPr>
                        <a:t>)</a:t>
                      </a:r>
                      <a:endParaRPr lang="en-US" sz="1600" dirty="0">
                        <a:effectLst/>
                        <a:latin typeface="Arial" pitchFamily="34" charset="0"/>
                        <a:cs typeface="Arial" pitchFamily="34" charset="0"/>
                      </a:endParaRPr>
                    </a:p>
                  </a:txBody>
                  <a:tcPr marL="68580" marR="68580" marT="0" marB="0" anchor="ctr"/>
                </a:tc>
              </a:tr>
              <a:tr h="580008">
                <a:tc>
                  <a:txBody>
                    <a:bodyPr/>
                    <a:lstStyle/>
                    <a:p>
                      <a:pPr marL="0" marR="0" lvl="0" indent="0" algn="l">
                        <a:spcBef>
                          <a:spcPts val="0"/>
                        </a:spcBef>
                        <a:spcAft>
                          <a:spcPts val="0"/>
                        </a:spcAft>
                        <a:buFont typeface="+mj-lt"/>
                        <a:buNone/>
                      </a:pPr>
                      <a:r>
                        <a:rPr lang="en-US" sz="1800" dirty="0">
                          <a:effectLst/>
                          <a:latin typeface="Arial" pitchFamily="34" charset="0"/>
                          <a:cs typeface="Arial" pitchFamily="34" charset="0"/>
                        </a:rPr>
                        <a:t>Physical Disability </a:t>
                      </a:r>
                      <a:endParaRPr lang="en-US" sz="1800" dirty="0">
                        <a:effectLst/>
                        <a:latin typeface="Arial" pitchFamily="34" charset="0"/>
                        <a:ea typeface="Calibri"/>
                        <a:cs typeface="Arial" pitchFamily="34" charset="0"/>
                      </a:endParaRPr>
                    </a:p>
                  </a:txBody>
                  <a:tcPr marL="68580" marR="68580" marT="0" marB="0" anchor="ctr"/>
                </a:tc>
                <a:tc>
                  <a:txBody>
                    <a:bodyPr/>
                    <a:lstStyle/>
                    <a:p>
                      <a:pPr marL="0" marR="0" algn="l">
                        <a:spcBef>
                          <a:spcPts val="0"/>
                        </a:spcBef>
                        <a:spcAft>
                          <a:spcPts val="0"/>
                        </a:spcAft>
                      </a:pPr>
                      <a:r>
                        <a:rPr lang="en-US" sz="1600" dirty="0" smtClean="0">
                          <a:effectLst/>
                          <a:latin typeface="Arial" pitchFamily="34" charset="0"/>
                          <a:cs typeface="Arial" pitchFamily="34" charset="0"/>
                        </a:rPr>
                        <a:t>People who are 16-64 </a:t>
                      </a:r>
                      <a:r>
                        <a:rPr lang="en-US" sz="1600" dirty="0">
                          <a:effectLst/>
                          <a:latin typeface="Arial" pitchFamily="34" charset="0"/>
                          <a:cs typeface="Arial" pitchFamily="34" charset="0"/>
                        </a:rPr>
                        <a:t>with physical </a:t>
                      </a:r>
                      <a:r>
                        <a:rPr lang="en-US" sz="1600" dirty="0" smtClean="0">
                          <a:effectLst/>
                          <a:latin typeface="Arial" pitchFamily="34" charset="0"/>
                          <a:cs typeface="Arial" pitchFamily="34" charset="0"/>
                        </a:rPr>
                        <a:t>disabilities (PD)</a:t>
                      </a:r>
                      <a:r>
                        <a:rPr lang="en-US" sz="1600" dirty="0">
                          <a:effectLst/>
                          <a:latin typeface="Arial" pitchFamily="34" charset="0"/>
                          <a:cs typeface="Arial" pitchFamily="34" charset="0"/>
                        </a:rPr>
                        <a:t> </a:t>
                      </a:r>
                      <a:endParaRPr lang="en-US" sz="1600" dirty="0">
                        <a:effectLst/>
                        <a:latin typeface="Arial" pitchFamily="34" charset="0"/>
                        <a:ea typeface="Calibri"/>
                        <a:cs typeface="Arial" pitchFamily="34" charset="0"/>
                      </a:endParaRPr>
                    </a:p>
                  </a:txBody>
                  <a:tcPr marL="68580" marR="68580" marT="0" marB="0" anchor="ctr"/>
                </a:tc>
              </a:tr>
              <a:tr h="580008">
                <a:tc>
                  <a:txBody>
                    <a:bodyPr/>
                    <a:lstStyle/>
                    <a:p>
                      <a:pPr marL="0" marR="0" lvl="0" indent="0" algn="l">
                        <a:spcBef>
                          <a:spcPts val="0"/>
                        </a:spcBef>
                        <a:spcAft>
                          <a:spcPts val="0"/>
                        </a:spcAft>
                        <a:buFont typeface="+mj-lt"/>
                        <a:buNone/>
                      </a:pPr>
                      <a:r>
                        <a:rPr lang="en-US" sz="1800" dirty="0">
                          <a:effectLst/>
                          <a:latin typeface="Arial" pitchFamily="34" charset="0"/>
                          <a:cs typeface="Arial" pitchFamily="34" charset="0"/>
                        </a:rPr>
                        <a:t>Serious  Emotional </a:t>
                      </a:r>
                      <a:r>
                        <a:rPr lang="en-US" sz="1800" dirty="0" smtClean="0">
                          <a:effectLst/>
                          <a:latin typeface="Arial" pitchFamily="34" charset="0"/>
                          <a:cs typeface="Arial" pitchFamily="34" charset="0"/>
                        </a:rPr>
                        <a:t>Disturbance</a:t>
                      </a:r>
                    </a:p>
                  </a:txBody>
                  <a:tcPr marL="68580" marR="68580" marT="0" marB="0" anchor="ctr"/>
                </a:tc>
                <a:tc>
                  <a:txBody>
                    <a:bodyPr/>
                    <a:lstStyle/>
                    <a:p>
                      <a:pPr marL="0" marR="0" algn="l">
                        <a:spcBef>
                          <a:spcPts val="0"/>
                        </a:spcBef>
                        <a:spcAft>
                          <a:spcPts val="0"/>
                        </a:spcAft>
                      </a:pPr>
                      <a:r>
                        <a:rPr lang="en-US" sz="1600" dirty="0" smtClean="0">
                          <a:effectLst/>
                          <a:latin typeface="Arial" pitchFamily="34" charset="0"/>
                          <a:cs typeface="Arial" pitchFamily="34" charset="0"/>
                        </a:rPr>
                        <a:t>People</a:t>
                      </a:r>
                      <a:r>
                        <a:rPr lang="en-US" sz="1600" baseline="0" dirty="0" smtClean="0">
                          <a:effectLst/>
                          <a:latin typeface="Arial" pitchFamily="34" charset="0"/>
                          <a:cs typeface="Arial" pitchFamily="34" charset="0"/>
                        </a:rPr>
                        <a:t> who are 4-21 </a:t>
                      </a:r>
                      <a:r>
                        <a:rPr lang="en-US" sz="1600" dirty="0" smtClean="0">
                          <a:effectLst/>
                          <a:latin typeface="Arial" pitchFamily="34" charset="0"/>
                          <a:cs typeface="Arial" pitchFamily="34" charset="0"/>
                        </a:rPr>
                        <a:t>with serious </a:t>
                      </a:r>
                      <a:r>
                        <a:rPr lang="en-US" sz="1600" dirty="0">
                          <a:effectLst/>
                          <a:latin typeface="Arial" pitchFamily="34" charset="0"/>
                          <a:cs typeface="Arial" pitchFamily="34" charset="0"/>
                        </a:rPr>
                        <a:t>emotional </a:t>
                      </a:r>
                      <a:r>
                        <a:rPr lang="en-US" sz="1600" dirty="0" smtClean="0">
                          <a:effectLst/>
                          <a:latin typeface="Arial" pitchFamily="34" charset="0"/>
                          <a:cs typeface="Arial" pitchFamily="34" charset="0"/>
                        </a:rPr>
                        <a:t>disturbance (SED)</a:t>
                      </a:r>
                      <a:endParaRPr lang="en-US" sz="1600" dirty="0">
                        <a:effectLst/>
                        <a:latin typeface="Arial" pitchFamily="34" charset="0"/>
                        <a:ea typeface="Calibri"/>
                        <a:cs typeface="Arial" pitchFamily="34" charset="0"/>
                      </a:endParaRPr>
                    </a:p>
                  </a:txBody>
                  <a:tcPr marL="68580" marR="68580" marT="0" marB="0" anchor="ctr"/>
                </a:tc>
              </a:tr>
              <a:tr h="580008">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800" dirty="0" smtClean="0">
                          <a:effectLst/>
                          <a:latin typeface="Arial" pitchFamily="34" charset="0"/>
                          <a:cs typeface="Arial" pitchFamily="34" charset="0"/>
                        </a:rPr>
                        <a:t>Technology Assisted</a:t>
                      </a:r>
                      <a:endParaRPr lang="en-US" sz="1800" dirty="0" smtClean="0">
                        <a:effectLst/>
                        <a:latin typeface="Arial" pitchFamily="34" charset="0"/>
                        <a:ea typeface="Calibri"/>
                        <a:cs typeface="Arial" pitchFamily="34"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Arial" pitchFamily="34" charset="0"/>
                          <a:cs typeface="Arial" pitchFamily="34" charset="0"/>
                        </a:rPr>
                        <a:t>People 0-21</a:t>
                      </a:r>
                      <a:r>
                        <a:rPr lang="en-US" sz="1600" baseline="0" dirty="0" smtClean="0">
                          <a:effectLst/>
                          <a:latin typeface="Arial" pitchFamily="34" charset="0"/>
                          <a:cs typeface="Arial" pitchFamily="34" charset="0"/>
                        </a:rPr>
                        <a:t> who are </a:t>
                      </a:r>
                      <a:r>
                        <a:rPr lang="en-US" sz="1600" dirty="0" smtClean="0">
                          <a:effectLst/>
                          <a:latin typeface="Arial" pitchFamily="34" charset="0"/>
                          <a:cs typeface="Arial" pitchFamily="34" charset="0"/>
                        </a:rPr>
                        <a:t>medically fragile and technology dependent (MFTD) ages 0-21</a:t>
                      </a:r>
                    </a:p>
                  </a:txBody>
                  <a:tcPr marL="68580" marR="68580" marT="0" marB="0" anchor="ctr"/>
                </a:tc>
              </a:tr>
              <a:tr h="580008">
                <a:tc>
                  <a:txBody>
                    <a:bodyPr/>
                    <a:lstStyle/>
                    <a:p>
                      <a:pPr marL="0" marR="0" lvl="0" indent="0" algn="l">
                        <a:spcBef>
                          <a:spcPts val="0"/>
                        </a:spcBef>
                        <a:spcAft>
                          <a:spcPts val="0"/>
                        </a:spcAft>
                        <a:buFont typeface="+mj-lt"/>
                        <a:buNone/>
                      </a:pPr>
                      <a:r>
                        <a:rPr lang="en-US" sz="1800" dirty="0">
                          <a:effectLst/>
                          <a:latin typeface="Arial" pitchFamily="34" charset="0"/>
                          <a:cs typeface="Arial" pitchFamily="34" charset="0"/>
                        </a:rPr>
                        <a:t>Traumatic Brain Injury </a:t>
                      </a:r>
                    </a:p>
                  </a:txBody>
                  <a:tcPr marL="68580" marR="68580" marT="0" marB="0" anchor="ctr"/>
                </a:tc>
                <a:tc>
                  <a:txBody>
                    <a:bodyPr/>
                    <a:lstStyle/>
                    <a:p>
                      <a:pPr marL="0" marR="0" algn="l">
                        <a:spcBef>
                          <a:spcPts val="0"/>
                        </a:spcBef>
                        <a:spcAft>
                          <a:spcPts val="0"/>
                        </a:spcAft>
                      </a:pPr>
                      <a:r>
                        <a:rPr lang="en-US" sz="1600" dirty="0" smtClean="0">
                          <a:effectLst/>
                          <a:latin typeface="Arial" pitchFamily="34" charset="0"/>
                          <a:cs typeface="Arial" pitchFamily="34" charset="0"/>
                        </a:rPr>
                        <a:t>People who are 16-64 </a:t>
                      </a:r>
                      <a:r>
                        <a:rPr lang="en-US" sz="1600" dirty="0">
                          <a:effectLst/>
                          <a:latin typeface="Arial" pitchFamily="34" charset="0"/>
                          <a:cs typeface="Arial" pitchFamily="34" charset="0"/>
                        </a:rPr>
                        <a:t>with traumatic brain injury (TBI</a:t>
                      </a:r>
                      <a:r>
                        <a:rPr lang="en-US" sz="1600" dirty="0" smtClean="0">
                          <a:effectLst/>
                          <a:latin typeface="Arial" pitchFamily="34" charset="0"/>
                          <a:cs typeface="Arial" pitchFamily="34" charset="0"/>
                        </a:rPr>
                        <a:t>)</a:t>
                      </a:r>
                      <a:endParaRPr lang="en-US" sz="1600" dirty="0">
                        <a:effectLst/>
                        <a:latin typeface="Arial" pitchFamily="34" charset="0"/>
                        <a:cs typeface="Arial" pitchFamily="34" charset="0"/>
                      </a:endParaRPr>
                    </a:p>
                  </a:txBody>
                  <a:tcPr marL="68580" marR="68580" marT="0" marB="0" anchor="ctr"/>
                </a:tc>
              </a:tr>
            </a:tbl>
          </a:graphicData>
        </a:graphic>
      </p:graphicFrame>
    </p:spTree>
    <p:extLst>
      <p:ext uri="{BB962C8B-B14F-4D97-AF65-F5344CB8AC3E}">
        <p14:creationId xmlns:p14="http://schemas.microsoft.com/office/powerpoint/2010/main" val="3719791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Group 55"/>
          <p:cNvGrpSpPr/>
          <p:nvPr/>
        </p:nvGrpSpPr>
        <p:grpSpPr>
          <a:xfrm>
            <a:off x="360045" y="2167890"/>
            <a:ext cx="3483610" cy="3623310"/>
            <a:chOff x="0" y="0"/>
            <a:chExt cx="3483610" cy="3359150"/>
          </a:xfrm>
        </p:grpSpPr>
        <p:sp>
          <p:nvSpPr>
            <p:cNvPr id="80" name="Text Box 1"/>
            <p:cNvSpPr txBox="1"/>
            <p:nvPr/>
          </p:nvSpPr>
          <p:spPr>
            <a:xfrm>
              <a:off x="0" y="0"/>
              <a:ext cx="3483610" cy="466090"/>
            </a:xfrm>
            <a:prstGeom prst="rect">
              <a:avLst/>
            </a:prstGeom>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2200" dirty="0">
                  <a:effectLst/>
                  <a:latin typeface="Arial" panose="020B0604020202020204" pitchFamily="34" charset="0"/>
                  <a:ea typeface="Calibri"/>
                  <a:cs typeface="Arial" panose="020B0604020202020204" pitchFamily="34" charset="0"/>
                </a:rPr>
                <a:t>1115 Demonstration</a:t>
              </a:r>
              <a:endParaRPr lang="en-US" sz="1100" dirty="0">
                <a:effectLst/>
                <a:latin typeface="Arial" panose="020B0604020202020204" pitchFamily="34" charset="0"/>
                <a:ea typeface="Calibri"/>
                <a:cs typeface="Arial" panose="020B0604020202020204" pitchFamily="34" charset="0"/>
              </a:endParaRPr>
            </a:p>
          </p:txBody>
        </p:sp>
        <p:sp>
          <p:nvSpPr>
            <p:cNvPr id="81" name="Text Box 21"/>
            <p:cNvSpPr txBox="1"/>
            <p:nvPr/>
          </p:nvSpPr>
          <p:spPr>
            <a:xfrm>
              <a:off x="0" y="469900"/>
              <a:ext cx="3483610" cy="2889250"/>
            </a:xfrm>
            <a:prstGeom prst="rect">
              <a:avLst/>
            </a:prstGeom>
            <a:solidFill>
              <a:schemeClr val="bg1"/>
            </a:solidFill>
            <a:ln w="2857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42900" marR="0" lvl="0" indent="-342900">
                <a:spcBef>
                  <a:spcPts val="0"/>
                </a:spcBef>
                <a:buSzPts val="1500"/>
                <a:buFont typeface="Symbol"/>
                <a:buChar char=""/>
              </a:pPr>
              <a:r>
                <a:rPr lang="en-US" sz="1600" dirty="0">
                  <a:effectLst/>
                  <a:latin typeface="Arial" panose="020B0604020202020204" pitchFamily="34" charset="0"/>
                  <a:ea typeface="Calibri"/>
                  <a:cs typeface="Arial" panose="020B0604020202020204" pitchFamily="34" charset="0"/>
                </a:rPr>
                <a:t>All Medicaid </a:t>
              </a:r>
              <a:r>
                <a:rPr lang="en-US" sz="1600" dirty="0" smtClean="0">
                  <a:effectLst/>
                  <a:latin typeface="Arial" panose="020B0604020202020204" pitchFamily="34" charset="0"/>
                  <a:ea typeface="Calibri"/>
                  <a:cs typeface="Arial" panose="020B0604020202020204" pitchFamily="34" charset="0"/>
                </a:rPr>
                <a:t>services </a:t>
              </a:r>
              <a:r>
                <a:rPr lang="en-US" sz="1600" dirty="0">
                  <a:effectLst/>
                  <a:latin typeface="Arial" panose="020B0604020202020204" pitchFamily="34" charset="0"/>
                  <a:ea typeface="Calibri"/>
                  <a:cs typeface="Arial" panose="020B0604020202020204" pitchFamily="34" charset="0"/>
                </a:rPr>
                <a:t>in </a:t>
              </a:r>
              <a:r>
                <a:rPr lang="en-US" sz="1600" dirty="0" smtClean="0">
                  <a:effectLst/>
                  <a:latin typeface="Arial" panose="020B0604020202020204" pitchFamily="34" charset="0"/>
                  <a:ea typeface="Calibri"/>
                  <a:cs typeface="Arial" panose="020B0604020202020204" pitchFamily="34" charset="0"/>
                </a:rPr>
                <a:t> </a:t>
              </a:r>
              <a:r>
                <a:rPr lang="en-US" sz="1600" dirty="0">
                  <a:effectLst/>
                  <a:latin typeface="Arial" panose="020B0604020202020204" pitchFamily="34" charset="0"/>
                  <a:ea typeface="Calibri"/>
                  <a:cs typeface="Arial" panose="020B0604020202020204" pitchFamily="34" charset="0"/>
                </a:rPr>
                <a:t>State </a:t>
              </a:r>
              <a:r>
                <a:rPr lang="en-US" sz="1600" dirty="0" smtClean="0">
                  <a:effectLst/>
                  <a:latin typeface="Arial" panose="020B0604020202020204" pitchFamily="34" charset="0"/>
                  <a:ea typeface="Calibri"/>
                  <a:cs typeface="Arial" panose="020B0604020202020204" pitchFamily="34" charset="0"/>
                </a:rPr>
                <a:t>Plan</a:t>
              </a:r>
              <a:r>
                <a:rPr lang="en-US" sz="1600" dirty="0">
                  <a:effectLst/>
                  <a:latin typeface="Arial" panose="020B0604020202020204" pitchFamily="34" charset="0"/>
                  <a:ea typeface="Calibri"/>
                  <a:cs typeface="Arial" panose="020B0604020202020204" pitchFamily="34" charset="0"/>
                </a:rPr>
                <a:t/>
              </a:r>
              <a:br>
                <a:rPr lang="en-US" sz="1600" dirty="0">
                  <a:effectLst/>
                  <a:latin typeface="Arial" panose="020B0604020202020204" pitchFamily="34" charset="0"/>
                  <a:ea typeface="Calibri"/>
                  <a:cs typeface="Arial" panose="020B0604020202020204" pitchFamily="34" charset="0"/>
                </a:rPr>
              </a:br>
              <a:endParaRPr lang="en-US" sz="1600" dirty="0">
                <a:effectLst/>
                <a:latin typeface="Arial" panose="020B0604020202020204" pitchFamily="34" charset="0"/>
                <a:ea typeface="Calibri"/>
                <a:cs typeface="Arial" panose="020B0604020202020204" pitchFamily="34" charset="0"/>
              </a:endParaRPr>
            </a:p>
            <a:p>
              <a:pPr marL="342900" marR="0" lvl="0" indent="-342900">
                <a:spcBef>
                  <a:spcPts val="0"/>
                </a:spcBef>
                <a:buSzPts val="1500"/>
                <a:buFont typeface="Symbol"/>
                <a:buChar char=""/>
              </a:pPr>
              <a:r>
                <a:rPr lang="en-US" sz="1600" dirty="0">
                  <a:effectLst/>
                  <a:latin typeface="Arial" panose="020B0604020202020204" pitchFamily="34" charset="0"/>
                  <a:ea typeface="Calibri"/>
                  <a:cs typeface="Arial" panose="020B0604020202020204" pitchFamily="34" charset="0"/>
                </a:rPr>
                <a:t>Gives State authority to provide all services, including 1915(c) services, through managed care to all </a:t>
              </a:r>
              <a:r>
                <a:rPr lang="en-US" sz="1600" dirty="0" smtClean="0">
                  <a:effectLst/>
                  <a:latin typeface="Arial" panose="020B0604020202020204" pitchFamily="34" charset="0"/>
                  <a:ea typeface="Calibri"/>
                  <a:cs typeface="Arial" panose="020B0604020202020204" pitchFamily="34" charset="0"/>
                </a:rPr>
                <a:t>populations</a:t>
              </a:r>
            </a:p>
            <a:p>
              <a:pPr marL="342900" marR="0" lvl="0" indent="-342900">
                <a:spcBef>
                  <a:spcPts val="0"/>
                </a:spcBef>
                <a:buSzPts val="1500"/>
                <a:buFont typeface="Symbol"/>
                <a:buChar char=""/>
              </a:pPr>
              <a:endParaRPr lang="en-US" sz="1600" dirty="0">
                <a:effectLst/>
                <a:latin typeface="Arial" panose="020B0604020202020204" pitchFamily="34" charset="0"/>
                <a:ea typeface="Calibri"/>
                <a:cs typeface="Arial" panose="020B0604020202020204" pitchFamily="34" charset="0"/>
              </a:endParaRPr>
            </a:p>
            <a:p>
              <a:pPr marL="342900" marR="0" lvl="0" indent="-342900">
                <a:spcBef>
                  <a:spcPts val="0"/>
                </a:spcBef>
                <a:buSzPts val="1500"/>
                <a:buFont typeface="Symbol"/>
                <a:buChar char=""/>
              </a:pPr>
              <a:r>
                <a:rPr lang="en-US" sz="1600" dirty="0">
                  <a:effectLst/>
                  <a:latin typeface="Arial" panose="020B0604020202020204" pitchFamily="34" charset="0"/>
                  <a:ea typeface="Calibri"/>
                  <a:cs typeface="Arial" panose="020B0604020202020204" pitchFamily="34" charset="0"/>
                </a:rPr>
                <a:t>Allows State to operate seven 1915(c)/HCBS waivers </a:t>
              </a:r>
              <a:r>
                <a:rPr lang="en-US" sz="1600" dirty="0" smtClean="0">
                  <a:effectLst/>
                  <a:latin typeface="Arial" panose="020B0604020202020204" pitchFamily="34" charset="0"/>
                  <a:ea typeface="Calibri"/>
                  <a:cs typeface="Arial" panose="020B0604020202020204" pitchFamily="34" charset="0"/>
                </a:rPr>
                <a:t>alongside the </a:t>
              </a:r>
              <a:r>
                <a:rPr lang="en-US" sz="1600" dirty="0">
                  <a:effectLst/>
                  <a:latin typeface="Arial" panose="020B0604020202020204" pitchFamily="34" charset="0"/>
                  <a:ea typeface="Calibri"/>
                  <a:cs typeface="Arial" panose="020B0604020202020204" pitchFamily="34" charset="0"/>
                </a:rPr>
                <a:t>1115 demonstration</a:t>
              </a:r>
            </a:p>
          </p:txBody>
        </p:sp>
      </p:grpSp>
      <p:grpSp>
        <p:nvGrpSpPr>
          <p:cNvPr id="57" name="Group 56"/>
          <p:cNvGrpSpPr/>
          <p:nvPr/>
        </p:nvGrpSpPr>
        <p:grpSpPr>
          <a:xfrm>
            <a:off x="3839845" y="3628390"/>
            <a:ext cx="1460500" cy="762000"/>
            <a:chOff x="0" y="0"/>
            <a:chExt cx="1460500" cy="762000"/>
          </a:xfrm>
        </p:grpSpPr>
        <p:sp>
          <p:nvSpPr>
            <p:cNvPr id="78" name="Left-Right Arrow 77"/>
            <p:cNvSpPr/>
            <p:nvPr/>
          </p:nvSpPr>
          <p:spPr>
            <a:xfrm>
              <a:off x="0" y="0"/>
              <a:ext cx="1460500" cy="762000"/>
            </a:xfrm>
            <a:prstGeom prst="leftRightArrow">
              <a:avLst/>
            </a:prstGeom>
            <a:ln/>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9" name="Text Box 4"/>
            <p:cNvSpPr txBox="1"/>
            <p:nvPr/>
          </p:nvSpPr>
          <p:spPr>
            <a:xfrm>
              <a:off x="190500" y="139700"/>
              <a:ext cx="1106170" cy="48450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0"/>
                </a:spcAft>
              </a:pPr>
              <a:r>
                <a:rPr lang="en-US" sz="1200" dirty="0" smtClean="0">
                  <a:effectLst/>
                  <a:latin typeface="Arial" panose="020B0604020202020204" pitchFamily="34" charset="0"/>
                  <a:ea typeface="Calibri"/>
                  <a:cs typeface="Arial" panose="020B0604020202020204" pitchFamily="34" charset="0"/>
                </a:rPr>
                <a:t>Operate </a:t>
              </a:r>
              <a:r>
                <a:rPr lang="en-US" sz="1200" dirty="0">
                  <a:effectLst/>
                  <a:latin typeface="Arial" panose="020B0604020202020204" pitchFamily="34" charset="0"/>
                  <a:ea typeface="Calibri"/>
                  <a:cs typeface="Arial" panose="020B0604020202020204" pitchFamily="34" charset="0"/>
                </a:rPr>
                <a:t/>
              </a:r>
              <a:br>
                <a:rPr lang="en-US" sz="1200" dirty="0">
                  <a:effectLst/>
                  <a:latin typeface="Arial" panose="020B0604020202020204" pitchFamily="34" charset="0"/>
                  <a:ea typeface="Calibri"/>
                  <a:cs typeface="Arial" panose="020B0604020202020204" pitchFamily="34" charset="0"/>
                </a:rPr>
              </a:br>
              <a:r>
                <a:rPr lang="en-US" sz="1200" dirty="0" smtClean="0">
                  <a:effectLst/>
                  <a:latin typeface="Arial" panose="020B0604020202020204" pitchFamily="34" charset="0"/>
                  <a:ea typeface="Calibri"/>
                  <a:cs typeface="Arial" panose="020B0604020202020204" pitchFamily="34" charset="0"/>
                </a:rPr>
                <a:t>alongside</a:t>
              </a:r>
              <a:endParaRPr lang="en-US" sz="1100" dirty="0">
                <a:effectLst/>
                <a:latin typeface="Arial" panose="020B0604020202020204" pitchFamily="34" charset="0"/>
                <a:ea typeface="Calibri"/>
                <a:cs typeface="Arial" panose="020B0604020202020204" pitchFamily="34" charset="0"/>
              </a:endParaRPr>
            </a:p>
          </p:txBody>
        </p:sp>
      </p:grpSp>
      <p:grpSp>
        <p:nvGrpSpPr>
          <p:cNvPr id="58" name="Group 57"/>
          <p:cNvGrpSpPr/>
          <p:nvPr/>
        </p:nvGrpSpPr>
        <p:grpSpPr>
          <a:xfrm>
            <a:off x="5300345" y="2180590"/>
            <a:ext cx="3483610" cy="3610610"/>
            <a:chOff x="0" y="0"/>
            <a:chExt cx="3483610" cy="3610610"/>
          </a:xfrm>
        </p:grpSpPr>
        <p:sp>
          <p:nvSpPr>
            <p:cNvPr id="61" name="Text Box 3"/>
            <p:cNvSpPr txBox="1"/>
            <p:nvPr/>
          </p:nvSpPr>
          <p:spPr>
            <a:xfrm>
              <a:off x="0" y="0"/>
              <a:ext cx="3483610" cy="466090"/>
            </a:xfrm>
            <a:prstGeom prst="rect">
              <a:avLst/>
            </a:prstGeom>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2200" dirty="0">
                  <a:effectLst/>
                  <a:latin typeface="Arial" panose="020B0604020202020204" pitchFamily="34" charset="0"/>
                  <a:ea typeface="Calibri"/>
                  <a:cs typeface="Arial" panose="020B0604020202020204" pitchFamily="34" charset="0"/>
                </a:rPr>
                <a:t>1915(c) Waivers</a:t>
              </a:r>
              <a:endParaRPr lang="en-US" sz="1100" dirty="0">
                <a:effectLst/>
                <a:latin typeface="Arial" panose="020B0604020202020204" pitchFamily="34" charset="0"/>
                <a:ea typeface="Calibri"/>
                <a:cs typeface="Arial" panose="020B0604020202020204" pitchFamily="34" charset="0"/>
              </a:endParaRPr>
            </a:p>
          </p:txBody>
        </p:sp>
        <p:sp>
          <p:nvSpPr>
            <p:cNvPr id="62" name="Text Box 23"/>
            <p:cNvSpPr txBox="1"/>
            <p:nvPr/>
          </p:nvSpPr>
          <p:spPr>
            <a:xfrm>
              <a:off x="0" y="457200"/>
              <a:ext cx="3483610" cy="3153410"/>
            </a:xfrm>
            <a:prstGeom prst="rect">
              <a:avLst/>
            </a:prstGeom>
            <a:solidFill>
              <a:schemeClr val="bg1"/>
            </a:solidFill>
            <a:ln w="2857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342900" marR="0" lvl="0" indent="-342900">
                <a:lnSpc>
                  <a:spcPct val="115000"/>
                </a:lnSpc>
                <a:spcBef>
                  <a:spcPts val="0"/>
                </a:spcBef>
                <a:spcAft>
                  <a:spcPts val="50"/>
                </a:spcAft>
                <a:buFont typeface="Symbol"/>
                <a:buChar char=""/>
              </a:pPr>
              <a:r>
                <a:rPr lang="en-US" sz="1500" dirty="0">
                  <a:effectLst/>
                  <a:latin typeface="Arial" panose="020B0604020202020204" pitchFamily="34" charset="0"/>
                  <a:ea typeface="Calibri"/>
                  <a:cs typeface="Arial" panose="020B0604020202020204" pitchFamily="34" charset="0"/>
                </a:rPr>
                <a:t>All HCBS waiver services provided under managed care</a:t>
              </a:r>
              <a:endParaRPr lang="en-US" sz="1100" dirty="0">
                <a:effectLst/>
                <a:latin typeface="Arial" panose="020B0604020202020204" pitchFamily="34" charset="0"/>
                <a:ea typeface="Calibri"/>
                <a:cs typeface="Arial" panose="020B0604020202020204" pitchFamily="34" charset="0"/>
              </a:endParaRPr>
            </a:p>
          </p:txBody>
        </p:sp>
        <p:grpSp>
          <p:nvGrpSpPr>
            <p:cNvPr id="63" name="Group 62"/>
            <p:cNvGrpSpPr/>
            <p:nvPr/>
          </p:nvGrpSpPr>
          <p:grpSpPr>
            <a:xfrm>
              <a:off x="152400" y="1333500"/>
              <a:ext cx="3195320" cy="1424305"/>
              <a:chOff x="0" y="0"/>
              <a:chExt cx="3195320" cy="1424305"/>
            </a:xfrm>
          </p:grpSpPr>
          <p:sp>
            <p:nvSpPr>
              <p:cNvPr id="64" name="Rectangle 63"/>
              <p:cNvSpPr/>
              <p:nvPr/>
            </p:nvSpPr>
            <p:spPr>
              <a:xfrm>
                <a:off x="0" y="0"/>
                <a:ext cx="731520" cy="640080"/>
              </a:xfrm>
              <a:prstGeom prst="rect">
                <a:avLst/>
              </a:prstGeom>
              <a:solidFill>
                <a:schemeClr val="accent5">
                  <a:lumMod val="40000"/>
                  <a:lumOff val="60000"/>
                </a:schemeClr>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5" name="Rectangle 64"/>
              <p:cNvSpPr/>
              <p:nvPr/>
            </p:nvSpPr>
            <p:spPr>
              <a:xfrm>
                <a:off x="825500" y="0"/>
                <a:ext cx="731520" cy="640080"/>
              </a:xfrm>
              <a:prstGeom prst="rect">
                <a:avLst/>
              </a:prstGeom>
              <a:solidFill>
                <a:schemeClr val="bg2">
                  <a:lumMod val="75000"/>
                </a:schemeClr>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6" name="Rectangle 65"/>
              <p:cNvSpPr/>
              <p:nvPr/>
            </p:nvSpPr>
            <p:spPr>
              <a:xfrm>
                <a:off x="1638300" y="0"/>
                <a:ext cx="731520" cy="640080"/>
              </a:xfrm>
              <a:prstGeom prst="rect">
                <a:avLst/>
              </a:prstGeom>
              <a:solidFill>
                <a:schemeClr val="accent4">
                  <a:lumMod val="60000"/>
                  <a:lumOff val="40000"/>
                </a:schemeClr>
              </a:solidFill>
            </p:spPr>
            <p:style>
              <a:lnRef idx="0">
                <a:schemeClr val="accent4"/>
              </a:lnRef>
              <a:fillRef idx="3">
                <a:schemeClr val="accent4"/>
              </a:fillRef>
              <a:effectRef idx="3">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7" name="Rectangle 66"/>
              <p:cNvSpPr/>
              <p:nvPr/>
            </p:nvSpPr>
            <p:spPr>
              <a:xfrm>
                <a:off x="2463800" y="0"/>
                <a:ext cx="731520" cy="640080"/>
              </a:xfrm>
              <a:prstGeom prst="rect">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8" name="Rectangle 67"/>
              <p:cNvSpPr/>
              <p:nvPr/>
            </p:nvSpPr>
            <p:spPr>
              <a:xfrm>
                <a:off x="419100" y="774700"/>
                <a:ext cx="731520" cy="640080"/>
              </a:xfrm>
              <a:prstGeom prst="rect">
                <a:avLst/>
              </a:prstGeom>
              <a:solidFill>
                <a:schemeClr val="accent2">
                  <a:lumMod val="60000"/>
                  <a:lumOff val="40000"/>
                </a:schemeClr>
              </a:solidFill>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9" name="Rectangle 68"/>
              <p:cNvSpPr/>
              <p:nvPr/>
            </p:nvSpPr>
            <p:spPr>
              <a:xfrm>
                <a:off x="1270000" y="774700"/>
                <a:ext cx="731520" cy="640080"/>
              </a:xfrm>
              <a:prstGeom prst="rect">
                <a:avLst/>
              </a:prstGeom>
              <a:solidFill>
                <a:schemeClr val="tx2">
                  <a:lumMod val="40000"/>
                  <a:lumOff val="60000"/>
                </a:schemeClr>
              </a:solidFill>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0" name="Rectangle 69"/>
              <p:cNvSpPr/>
              <p:nvPr/>
            </p:nvSpPr>
            <p:spPr>
              <a:xfrm>
                <a:off x="2095500" y="774700"/>
                <a:ext cx="731520" cy="640080"/>
              </a:xfrm>
              <a:prstGeom prst="rect">
                <a:avLst/>
              </a:prstGeom>
              <a:solidFill>
                <a:schemeClr val="accent6">
                  <a:lumMod val="60000"/>
                  <a:lumOff val="40000"/>
                </a:schemeClr>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1" name="Text Box 13"/>
              <p:cNvSpPr txBox="1"/>
              <p:nvPr/>
            </p:nvSpPr>
            <p:spPr>
              <a:xfrm>
                <a:off x="0" y="139700"/>
                <a:ext cx="731520" cy="48463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0"/>
                  </a:spcAft>
                </a:pPr>
                <a:r>
                  <a:rPr lang="en-US" sz="1200" dirty="0">
                    <a:effectLst/>
                    <a:latin typeface="Arial" panose="020B0604020202020204" pitchFamily="34" charset="0"/>
                    <a:ea typeface="Calibri"/>
                    <a:cs typeface="Arial" panose="020B0604020202020204" pitchFamily="34" charset="0"/>
                  </a:rPr>
                  <a:t>Autism</a:t>
                </a:r>
                <a:endParaRPr lang="en-US" sz="1100" dirty="0">
                  <a:effectLst/>
                  <a:latin typeface="Arial" panose="020B0604020202020204" pitchFamily="34" charset="0"/>
                  <a:ea typeface="Calibri"/>
                  <a:cs typeface="Arial" panose="020B0604020202020204" pitchFamily="34" charset="0"/>
                </a:endParaRPr>
              </a:p>
            </p:txBody>
          </p:sp>
          <p:sp>
            <p:nvSpPr>
              <p:cNvPr id="72" name="Text Box 20"/>
              <p:cNvSpPr txBox="1"/>
              <p:nvPr/>
            </p:nvSpPr>
            <p:spPr>
              <a:xfrm>
                <a:off x="825500" y="152400"/>
                <a:ext cx="731520" cy="48450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0"/>
                  </a:spcAft>
                </a:pPr>
                <a:r>
                  <a:rPr lang="en-US" sz="1200" dirty="0">
                    <a:effectLst/>
                    <a:latin typeface="Arial" panose="020B0604020202020204" pitchFamily="34" charset="0"/>
                    <a:ea typeface="Calibri"/>
                    <a:cs typeface="Arial" panose="020B0604020202020204" pitchFamily="34" charset="0"/>
                  </a:rPr>
                  <a:t>FE</a:t>
                </a:r>
                <a:endParaRPr lang="en-US" sz="1100" dirty="0">
                  <a:effectLst/>
                  <a:latin typeface="Arial" panose="020B0604020202020204" pitchFamily="34" charset="0"/>
                  <a:ea typeface="Calibri"/>
                  <a:cs typeface="Arial" panose="020B0604020202020204" pitchFamily="34" charset="0"/>
                </a:endParaRPr>
              </a:p>
            </p:txBody>
          </p:sp>
          <p:sp>
            <p:nvSpPr>
              <p:cNvPr id="73" name="Text Box 36"/>
              <p:cNvSpPr txBox="1"/>
              <p:nvPr/>
            </p:nvSpPr>
            <p:spPr>
              <a:xfrm>
                <a:off x="1638300" y="152400"/>
                <a:ext cx="731520" cy="48450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0"/>
                  </a:spcAft>
                </a:pPr>
                <a:r>
                  <a:rPr lang="en-US" sz="1200" dirty="0">
                    <a:effectLst/>
                    <a:latin typeface="Arial" panose="020B0604020202020204" pitchFamily="34" charset="0"/>
                    <a:ea typeface="Calibri"/>
                    <a:cs typeface="Arial" panose="020B0604020202020204" pitchFamily="34" charset="0"/>
                  </a:rPr>
                  <a:t>IDD</a:t>
                </a:r>
                <a:endParaRPr lang="en-US" sz="1100" dirty="0">
                  <a:effectLst/>
                  <a:latin typeface="Arial" panose="020B0604020202020204" pitchFamily="34" charset="0"/>
                  <a:ea typeface="Calibri"/>
                  <a:cs typeface="Arial" panose="020B0604020202020204" pitchFamily="34" charset="0"/>
                </a:endParaRPr>
              </a:p>
            </p:txBody>
          </p:sp>
          <p:sp>
            <p:nvSpPr>
              <p:cNvPr id="74" name="Text Box 37"/>
              <p:cNvSpPr txBox="1"/>
              <p:nvPr/>
            </p:nvSpPr>
            <p:spPr>
              <a:xfrm>
                <a:off x="2463800" y="152400"/>
                <a:ext cx="731520" cy="48450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0"/>
                  </a:spcAft>
                </a:pPr>
                <a:r>
                  <a:rPr lang="en-US" sz="1200" dirty="0">
                    <a:effectLst/>
                    <a:latin typeface="Arial" panose="020B0604020202020204" pitchFamily="34" charset="0"/>
                    <a:ea typeface="Calibri"/>
                    <a:cs typeface="Arial" panose="020B0604020202020204" pitchFamily="34" charset="0"/>
                  </a:rPr>
                  <a:t>PD</a:t>
                </a:r>
                <a:endParaRPr lang="en-US" sz="1100" dirty="0">
                  <a:effectLst/>
                  <a:latin typeface="Arial" panose="020B0604020202020204" pitchFamily="34" charset="0"/>
                  <a:ea typeface="Calibri"/>
                  <a:cs typeface="Arial" panose="020B0604020202020204" pitchFamily="34" charset="0"/>
                </a:endParaRPr>
              </a:p>
            </p:txBody>
          </p:sp>
          <p:sp>
            <p:nvSpPr>
              <p:cNvPr id="75" name="Text Box 38"/>
              <p:cNvSpPr txBox="1"/>
              <p:nvPr/>
            </p:nvSpPr>
            <p:spPr>
              <a:xfrm>
                <a:off x="419100" y="939800"/>
                <a:ext cx="731520" cy="48450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0"/>
                  </a:spcAft>
                </a:pPr>
                <a:r>
                  <a:rPr lang="en-US" sz="1200" dirty="0">
                    <a:effectLst/>
                    <a:latin typeface="Arial" panose="020B0604020202020204" pitchFamily="34" charset="0"/>
                    <a:ea typeface="Calibri"/>
                    <a:cs typeface="Arial" panose="020B0604020202020204" pitchFamily="34" charset="0"/>
                  </a:rPr>
                  <a:t>SED</a:t>
                </a:r>
                <a:endParaRPr lang="en-US" sz="1100" dirty="0">
                  <a:effectLst/>
                  <a:latin typeface="Arial" panose="020B0604020202020204" pitchFamily="34" charset="0"/>
                  <a:ea typeface="Calibri"/>
                  <a:cs typeface="Arial" panose="020B0604020202020204" pitchFamily="34" charset="0"/>
                </a:endParaRPr>
              </a:p>
            </p:txBody>
          </p:sp>
          <p:sp>
            <p:nvSpPr>
              <p:cNvPr id="76" name="Text Box 42"/>
              <p:cNvSpPr txBox="1"/>
              <p:nvPr/>
            </p:nvSpPr>
            <p:spPr>
              <a:xfrm>
                <a:off x="1270000" y="939800"/>
                <a:ext cx="731520" cy="48450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0"/>
                  </a:spcAft>
                </a:pPr>
                <a:r>
                  <a:rPr lang="en-US" sz="1200" dirty="0">
                    <a:effectLst/>
                    <a:latin typeface="Arial" panose="020B0604020202020204" pitchFamily="34" charset="0"/>
                    <a:ea typeface="Calibri"/>
                    <a:cs typeface="Arial" panose="020B0604020202020204" pitchFamily="34" charset="0"/>
                  </a:rPr>
                  <a:t>TA</a:t>
                </a:r>
                <a:endParaRPr lang="en-US" sz="1100" dirty="0">
                  <a:effectLst/>
                  <a:latin typeface="Arial" panose="020B0604020202020204" pitchFamily="34" charset="0"/>
                  <a:ea typeface="Calibri"/>
                  <a:cs typeface="Arial" panose="020B0604020202020204" pitchFamily="34" charset="0"/>
                </a:endParaRPr>
              </a:p>
            </p:txBody>
          </p:sp>
          <p:sp>
            <p:nvSpPr>
              <p:cNvPr id="77" name="Text Box 47"/>
              <p:cNvSpPr txBox="1"/>
              <p:nvPr/>
            </p:nvSpPr>
            <p:spPr>
              <a:xfrm>
                <a:off x="2095500" y="939800"/>
                <a:ext cx="731520" cy="48450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0"/>
                  </a:spcAft>
                </a:pPr>
                <a:r>
                  <a:rPr lang="en-US" sz="1200" dirty="0">
                    <a:effectLst/>
                    <a:latin typeface="Arial" panose="020B0604020202020204" pitchFamily="34" charset="0"/>
                    <a:ea typeface="Calibri"/>
                    <a:cs typeface="Arial" panose="020B0604020202020204" pitchFamily="34" charset="0"/>
                  </a:rPr>
                  <a:t>TBI</a:t>
                </a:r>
                <a:endParaRPr lang="en-US" sz="1100" dirty="0">
                  <a:effectLst/>
                  <a:latin typeface="Arial" panose="020B0604020202020204" pitchFamily="34" charset="0"/>
                  <a:ea typeface="Calibri"/>
                  <a:cs typeface="Arial" panose="020B0604020202020204" pitchFamily="34" charset="0"/>
                </a:endParaRPr>
              </a:p>
            </p:txBody>
          </p:sp>
        </p:grpSp>
      </p:grpSp>
      <p:pic>
        <p:nvPicPr>
          <p:cNvPr id="59" name="Picture 58" descr="KanCare logo Blue Gold jpe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6240" y="128016"/>
            <a:ext cx="3271520" cy="1598295"/>
          </a:xfrm>
          <a:prstGeom prst="rect">
            <a:avLst/>
          </a:prstGeom>
          <a:noFill/>
          <a:ln w="9525">
            <a:noFill/>
            <a:miter lim="800000"/>
            <a:headEnd/>
            <a:tailEnd/>
          </a:ln>
        </p:spPr>
      </p:pic>
      <p:sp>
        <p:nvSpPr>
          <p:cNvPr id="60" name="Text Box 10"/>
          <p:cNvSpPr txBox="1"/>
          <p:nvPr/>
        </p:nvSpPr>
        <p:spPr>
          <a:xfrm>
            <a:off x="2936240" y="1583690"/>
            <a:ext cx="3271520" cy="369332"/>
          </a:xfrm>
          <a:prstGeom prst="rect">
            <a:avLst/>
          </a:prstGeom>
          <a:noFill/>
          <a:ln>
            <a:noFill/>
          </a:ln>
          <a:effectLst/>
        </p:spPr>
        <p:txBody>
          <a:bodyPr rot="0" spcFirstLastPara="0" vert="horz" wrap="square" lIns="0" tIns="0" rIns="0" bIns="0" numCol="1" spcCol="0" rtlCol="0" fromWordArt="0" anchor="t" anchorCtr="0" forceAA="0" compatLnSpc="1">
            <a:prstTxWarp prst="textNoShape">
              <a:avLst/>
            </a:prstTxWarp>
            <a:spAutoFit/>
          </a:bodyPr>
          <a:lstStyle/>
          <a:p>
            <a:pPr marL="0" marR="0" algn="ctr">
              <a:spcBef>
                <a:spcPts val="0"/>
              </a:spcBef>
              <a:spcAft>
                <a:spcPts val="1000"/>
              </a:spcAft>
            </a:pPr>
            <a:r>
              <a:rPr lang="en-US" sz="2400" b="1" dirty="0">
                <a:effectLst/>
                <a:latin typeface="Arial" panose="020B0604020202020204" pitchFamily="34" charset="0"/>
                <a:ea typeface="Calibri"/>
                <a:cs typeface="Arial" panose="020B0604020202020204" pitchFamily="34" charset="0"/>
              </a:rPr>
              <a:t>(now)</a:t>
            </a:r>
            <a:endParaRPr lang="en-US" sz="900" b="1" dirty="0">
              <a:effectLst/>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2223796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28016</TotalTime>
  <Words>1660</Words>
  <Application>Microsoft Office PowerPoint</Application>
  <PresentationFormat>On-screen Show (4:3)</PresentationFormat>
  <Paragraphs>349</Paragraphs>
  <Slides>26</Slides>
  <Notes>20</Notes>
  <HiddenSlides>0</HiddenSlides>
  <MMClips>0</MMClips>
  <ScaleCrop>false</ScaleCrop>
  <HeadingPairs>
    <vt:vector size="4" baseType="variant">
      <vt:variant>
        <vt:lpstr>Theme</vt:lpstr>
      </vt:variant>
      <vt:variant>
        <vt:i4>3</vt:i4>
      </vt:variant>
      <vt:variant>
        <vt:lpstr>Slide Titles</vt:lpstr>
      </vt:variant>
      <vt:variant>
        <vt:i4>26</vt:i4>
      </vt:variant>
    </vt:vector>
  </HeadingPairs>
  <TitlesOfParts>
    <vt:vector size="29" baseType="lpstr">
      <vt:lpstr>Office Theme</vt:lpstr>
      <vt:lpstr>Custom Design</vt:lpstr>
      <vt:lpstr>1_Office Theme</vt:lpstr>
      <vt:lpstr>Home and Community Based Services  Waiver Integration Project Public Information &amp; Listening Session</vt:lpstr>
      <vt:lpstr>What to Expect Today</vt:lpstr>
      <vt:lpstr>PowerPoint Presentation</vt:lpstr>
      <vt:lpstr>PowerPoint Presentation</vt:lpstr>
      <vt:lpstr>PowerPoint Presentation</vt:lpstr>
      <vt:lpstr>KanCare Overview</vt:lpstr>
      <vt:lpstr>KanCare Services</vt:lpstr>
      <vt:lpstr>PowerPoint Presentation</vt:lpstr>
      <vt:lpstr>PowerPoint Presentation</vt:lpstr>
      <vt:lpstr>Why Integrate the Waivers – Part 1</vt:lpstr>
      <vt:lpstr>Why Integrate the Waivers – Part 2</vt:lpstr>
      <vt:lpstr>How Will Waiver Integration Work</vt:lpstr>
      <vt:lpstr>PowerPoint Presentation</vt:lpstr>
      <vt:lpstr>Core Features of Waiver Integration</vt:lpstr>
      <vt:lpstr>PowerPoint Presentation</vt:lpstr>
      <vt:lpstr>Stakeholder Input</vt:lpstr>
      <vt:lpstr>WISE Workgroup Recommendations</vt:lpstr>
      <vt:lpstr>WISE Workgroup Recommendations</vt:lpstr>
      <vt:lpstr>WISE Workgroup Recommendations</vt:lpstr>
      <vt:lpstr>WISE Workgroup Recommendations</vt:lpstr>
      <vt:lpstr>WISE Workgroup Recommendations</vt:lpstr>
      <vt:lpstr>How Can You Help Us With Waiver Integration?</vt:lpstr>
      <vt:lpstr>Next Steps</vt:lpstr>
      <vt:lpstr>Discussion Questions</vt:lpstr>
      <vt:lpstr>More Resources</vt:lpstr>
      <vt:lpstr>Thank you for coming!</vt:lpstr>
    </vt:vector>
  </TitlesOfParts>
  <Company>KDHE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KDHE, social media and you</dc:title>
  <dc:creator>Jonathan Larance</dc:creator>
  <cp:lastModifiedBy>Cara Sloan-Ramos</cp:lastModifiedBy>
  <cp:revision>1057</cp:revision>
  <cp:lastPrinted>2015-11-06T21:06:21Z</cp:lastPrinted>
  <dcterms:created xsi:type="dcterms:W3CDTF">2011-05-02T20:27:07Z</dcterms:created>
  <dcterms:modified xsi:type="dcterms:W3CDTF">2015-11-10T15:44:29Z</dcterms:modified>
</cp:coreProperties>
</file>