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78" r:id="rId9"/>
    <p:sldId id="277" r:id="rId10"/>
    <p:sldId id="268" r:id="rId11"/>
    <p:sldId id="271" r:id="rId12"/>
    <p:sldId id="272" r:id="rId13"/>
    <p:sldId id="279" r:id="rId14"/>
    <p:sldId id="273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Tonia Wright [KDADS]" initials="LW[" lastIdx="5" clrIdx="0">
    <p:extLst>
      <p:ext uri="{19B8F6BF-5375-455C-9EA6-DF929625EA0E}">
        <p15:presenceInfo xmlns:p15="http://schemas.microsoft.com/office/powerpoint/2012/main" userId="S::LaTonia1.Wright@dcf.ks.gov::d8ee8a03-6f38-4ef8-9798-c93baf694a5b" providerId="AD"/>
      </p:ext>
    </p:extLst>
  </p:cmAuthor>
  <p:cmAuthor id="2" name="Paula Morgan [KDADS]" initials="PM[" lastIdx="7" clrIdx="1">
    <p:extLst>
      <p:ext uri="{19B8F6BF-5375-455C-9EA6-DF929625EA0E}">
        <p15:presenceInfo xmlns:p15="http://schemas.microsoft.com/office/powerpoint/2012/main" userId="S::Paula.Morgan@dcf.ks.gov::a6b42268-d147-4e4b-9099-7f947f52f0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3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781A7-6538-4168-B30F-7DD710664E6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CCF7DE-BA49-4451-B64B-5BE04A464096}">
      <dgm:prSet phldrT="[Text]" custT="1"/>
      <dgm:spPr/>
      <dgm:t>
        <a:bodyPr/>
        <a:lstStyle/>
        <a:p>
          <a:r>
            <a:rPr lang="en-US" sz="1200" dirty="0"/>
            <a:t>Prior to crisis-exception request submission, person must have current functional assessment on file</a:t>
          </a:r>
        </a:p>
      </dgm:t>
    </dgm:pt>
    <dgm:pt modelId="{0C11657D-4750-49B7-A0E1-5D6163E17362}" type="parTrans" cxnId="{807EDA61-E3C5-447E-8521-9A7190F0DECA}">
      <dgm:prSet/>
      <dgm:spPr/>
      <dgm:t>
        <a:bodyPr/>
        <a:lstStyle/>
        <a:p>
          <a:endParaRPr lang="en-US"/>
        </a:p>
      </dgm:t>
    </dgm:pt>
    <dgm:pt modelId="{005D7611-107D-4D4F-8564-2ECD019CFA52}" type="sibTrans" cxnId="{807EDA61-E3C5-447E-8521-9A7190F0DECA}">
      <dgm:prSet/>
      <dgm:spPr/>
      <dgm:t>
        <a:bodyPr/>
        <a:lstStyle/>
        <a:p>
          <a:endParaRPr lang="en-US"/>
        </a:p>
      </dgm:t>
    </dgm:pt>
    <dgm:pt modelId="{879A8F88-B536-43CB-A501-3EE790B671ED}">
      <dgm:prSet phldrT="[Text]" custT="1"/>
      <dgm:spPr/>
      <dgm:t>
        <a:bodyPr/>
        <a:lstStyle/>
        <a:p>
          <a:r>
            <a:rPr lang="en-US" sz="1200" dirty="0"/>
            <a:t>Crisis-exception request presented to CDDO for review</a:t>
          </a:r>
        </a:p>
      </dgm:t>
    </dgm:pt>
    <dgm:pt modelId="{E00AB4E0-6DF6-4028-AEAD-792104725B13}" type="parTrans" cxnId="{F78D907D-3AF3-4382-9C5B-12CDA402D4C8}">
      <dgm:prSet/>
      <dgm:spPr/>
      <dgm:t>
        <a:bodyPr/>
        <a:lstStyle/>
        <a:p>
          <a:endParaRPr lang="en-US"/>
        </a:p>
      </dgm:t>
    </dgm:pt>
    <dgm:pt modelId="{02DB2F1C-2F7E-4ACB-A251-B5B784068D5F}" type="sibTrans" cxnId="{F78D907D-3AF3-4382-9C5B-12CDA402D4C8}">
      <dgm:prSet/>
      <dgm:spPr/>
      <dgm:t>
        <a:bodyPr/>
        <a:lstStyle/>
        <a:p>
          <a:endParaRPr lang="en-US"/>
        </a:p>
      </dgm:t>
    </dgm:pt>
    <dgm:pt modelId="{DEA22562-6B04-4CD8-85BD-845C3AB690AF}">
      <dgm:prSet phldrT="[Text]" custT="1"/>
      <dgm:spPr/>
      <dgm:t>
        <a:bodyPr/>
        <a:lstStyle/>
        <a:p>
          <a:r>
            <a:rPr lang="en-US" sz="1200" dirty="0"/>
            <a:t>CDDO reviews.  If CDDO approves, sends to KDADS.  If CDDO denies, CDDO sends notification and appeal rights</a:t>
          </a:r>
        </a:p>
      </dgm:t>
    </dgm:pt>
    <dgm:pt modelId="{6085D749-576C-4406-BB6C-F5C4CEF1AB0F}" type="parTrans" cxnId="{44F2DEA1-903F-47BF-A106-E65905EC78D4}">
      <dgm:prSet/>
      <dgm:spPr/>
      <dgm:t>
        <a:bodyPr/>
        <a:lstStyle/>
        <a:p>
          <a:endParaRPr lang="en-US"/>
        </a:p>
      </dgm:t>
    </dgm:pt>
    <dgm:pt modelId="{1E6DB2E9-9671-486E-B71C-F44E16B36759}" type="sibTrans" cxnId="{44F2DEA1-903F-47BF-A106-E65905EC78D4}">
      <dgm:prSet/>
      <dgm:spPr/>
      <dgm:t>
        <a:bodyPr/>
        <a:lstStyle/>
        <a:p>
          <a:endParaRPr lang="en-US"/>
        </a:p>
      </dgm:t>
    </dgm:pt>
    <dgm:pt modelId="{C1A5CB35-E947-4D51-BBBB-E584D016C24E}">
      <dgm:prSet phldrT="[Text]" custT="1"/>
      <dgm:spPr/>
      <dgm:t>
        <a:bodyPr/>
        <a:lstStyle/>
        <a:p>
          <a:r>
            <a:rPr lang="en-US" sz="1200" dirty="0"/>
            <a:t>KDADS reviews request within 10 business days. If request is missing information or documentation, outreach to CDDO. CDDO documents returned request in Quarterly report</a:t>
          </a:r>
        </a:p>
      </dgm:t>
    </dgm:pt>
    <dgm:pt modelId="{B4B7D2FD-8531-48D6-B56D-60DF9674F205}" type="parTrans" cxnId="{CF6F3FB0-1B10-4AC8-A8D6-85F1C1D332E6}">
      <dgm:prSet/>
      <dgm:spPr/>
      <dgm:t>
        <a:bodyPr/>
        <a:lstStyle/>
        <a:p>
          <a:endParaRPr lang="en-US"/>
        </a:p>
      </dgm:t>
    </dgm:pt>
    <dgm:pt modelId="{088B3561-BFE1-4C6E-9A9A-86D066C06841}" type="sibTrans" cxnId="{CF6F3FB0-1B10-4AC8-A8D6-85F1C1D332E6}">
      <dgm:prSet/>
      <dgm:spPr/>
      <dgm:t>
        <a:bodyPr/>
        <a:lstStyle/>
        <a:p>
          <a:endParaRPr lang="en-US"/>
        </a:p>
      </dgm:t>
    </dgm:pt>
    <dgm:pt modelId="{9E2807AC-EFC7-4C1A-90F6-878742893F42}">
      <dgm:prSet custT="1"/>
      <dgm:spPr/>
      <dgm:t>
        <a:bodyPr/>
        <a:lstStyle/>
        <a:p>
          <a:r>
            <a:rPr lang="en-US" sz="1200" dirty="0"/>
            <a:t>If KDADS approves, an NOA and a 3160 are sent.  If KDADS denies, an NOA with appeal rights is sent to person</a:t>
          </a:r>
        </a:p>
      </dgm:t>
    </dgm:pt>
    <dgm:pt modelId="{37995220-6609-435A-845E-D7A2FF149644}" type="parTrans" cxnId="{6C14578E-5870-4F57-9128-8FA3EFE411DD}">
      <dgm:prSet/>
      <dgm:spPr/>
      <dgm:t>
        <a:bodyPr/>
        <a:lstStyle/>
        <a:p>
          <a:endParaRPr lang="en-US"/>
        </a:p>
      </dgm:t>
    </dgm:pt>
    <dgm:pt modelId="{4C188E8E-A29C-4856-A3E5-352D3EDF2761}" type="sibTrans" cxnId="{6C14578E-5870-4F57-9128-8FA3EFE411DD}">
      <dgm:prSet/>
      <dgm:spPr/>
      <dgm:t>
        <a:bodyPr/>
        <a:lstStyle/>
        <a:p>
          <a:endParaRPr lang="en-US"/>
        </a:p>
      </dgm:t>
    </dgm:pt>
    <dgm:pt modelId="{413C8116-9034-4671-9147-C34157AA0160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Person/Person’s representative or TCM initiates contact with CDDO. Case Outreach/Referral  to MCO for people assigned to a MCO should also be occurring </a:t>
          </a:r>
        </a:p>
      </dgm:t>
    </dgm:pt>
    <dgm:pt modelId="{C574EF76-D3EE-4C1C-8F9A-1F4AA3D3BEF7}" type="sibTrans" cxnId="{94DBB6C0-52F1-4B4A-A28B-E8A1822C1DA2}">
      <dgm:prSet/>
      <dgm:spPr/>
      <dgm:t>
        <a:bodyPr/>
        <a:lstStyle/>
        <a:p>
          <a:endParaRPr lang="en-US"/>
        </a:p>
      </dgm:t>
    </dgm:pt>
    <dgm:pt modelId="{B6FDEC57-CAA3-4D2A-AF4F-546BB1F286E4}" type="parTrans" cxnId="{94DBB6C0-52F1-4B4A-A28B-E8A1822C1DA2}">
      <dgm:prSet/>
      <dgm:spPr/>
      <dgm:t>
        <a:bodyPr/>
        <a:lstStyle/>
        <a:p>
          <a:endParaRPr lang="en-US"/>
        </a:p>
      </dgm:t>
    </dgm:pt>
    <dgm:pt modelId="{4900975B-B85D-42FD-BD9D-8CFFB51B8CA8}" type="pres">
      <dgm:prSet presAssocID="{E8D781A7-6538-4168-B30F-7DD710664E68}" presName="Name0" presStyleCnt="0">
        <dgm:presLayoutVars>
          <dgm:dir/>
          <dgm:resizeHandles val="exact"/>
        </dgm:presLayoutVars>
      </dgm:prSet>
      <dgm:spPr/>
    </dgm:pt>
    <dgm:pt modelId="{78119602-FD90-408D-B55D-44E3D92A727C}" type="pres">
      <dgm:prSet presAssocID="{413C8116-9034-4671-9147-C34157AA0160}" presName="node" presStyleLbl="node1" presStyleIdx="0" presStyleCnt="6">
        <dgm:presLayoutVars>
          <dgm:bulletEnabled val="1"/>
        </dgm:presLayoutVars>
      </dgm:prSet>
      <dgm:spPr/>
    </dgm:pt>
    <dgm:pt modelId="{790040E7-E6AE-4AFE-965F-9E7FEA8C1B14}" type="pres">
      <dgm:prSet presAssocID="{C574EF76-D3EE-4C1C-8F9A-1F4AA3D3BEF7}" presName="sibTrans" presStyleLbl="sibTrans1D1" presStyleIdx="0" presStyleCnt="5"/>
      <dgm:spPr/>
    </dgm:pt>
    <dgm:pt modelId="{03321ADE-F273-4ECA-A34D-50DEBDADBFD3}" type="pres">
      <dgm:prSet presAssocID="{C574EF76-D3EE-4C1C-8F9A-1F4AA3D3BEF7}" presName="connectorText" presStyleLbl="sibTrans1D1" presStyleIdx="0" presStyleCnt="5"/>
      <dgm:spPr/>
    </dgm:pt>
    <dgm:pt modelId="{8032D2DF-3D0D-4668-9B86-103900029795}" type="pres">
      <dgm:prSet presAssocID="{36CCF7DE-BA49-4451-B64B-5BE04A464096}" presName="node" presStyleLbl="node1" presStyleIdx="1" presStyleCnt="6">
        <dgm:presLayoutVars>
          <dgm:bulletEnabled val="1"/>
        </dgm:presLayoutVars>
      </dgm:prSet>
      <dgm:spPr/>
    </dgm:pt>
    <dgm:pt modelId="{3ECFBACA-B555-4C3C-ADE8-801A00D463D4}" type="pres">
      <dgm:prSet presAssocID="{005D7611-107D-4D4F-8564-2ECD019CFA52}" presName="sibTrans" presStyleLbl="sibTrans1D1" presStyleIdx="1" presStyleCnt="5"/>
      <dgm:spPr/>
    </dgm:pt>
    <dgm:pt modelId="{09ABF6B9-E81F-415C-A849-02002605526C}" type="pres">
      <dgm:prSet presAssocID="{005D7611-107D-4D4F-8564-2ECD019CFA52}" presName="connectorText" presStyleLbl="sibTrans1D1" presStyleIdx="1" presStyleCnt="5"/>
      <dgm:spPr/>
    </dgm:pt>
    <dgm:pt modelId="{FA8C9B28-2779-47F0-B9DC-1FA4026100D6}" type="pres">
      <dgm:prSet presAssocID="{879A8F88-B536-43CB-A501-3EE790B671ED}" presName="node" presStyleLbl="node1" presStyleIdx="2" presStyleCnt="6">
        <dgm:presLayoutVars>
          <dgm:bulletEnabled val="1"/>
        </dgm:presLayoutVars>
      </dgm:prSet>
      <dgm:spPr/>
    </dgm:pt>
    <dgm:pt modelId="{431D869F-9AA8-4B4F-9D7E-F0AE635639EE}" type="pres">
      <dgm:prSet presAssocID="{02DB2F1C-2F7E-4ACB-A251-B5B784068D5F}" presName="sibTrans" presStyleLbl="sibTrans1D1" presStyleIdx="2" presStyleCnt="5"/>
      <dgm:spPr/>
    </dgm:pt>
    <dgm:pt modelId="{EB0941F7-998D-4806-8CAF-31BAF3FC7F39}" type="pres">
      <dgm:prSet presAssocID="{02DB2F1C-2F7E-4ACB-A251-B5B784068D5F}" presName="connectorText" presStyleLbl="sibTrans1D1" presStyleIdx="2" presStyleCnt="5"/>
      <dgm:spPr/>
    </dgm:pt>
    <dgm:pt modelId="{E2EB4D2A-A9BF-4841-B7AC-E4FD42D3C636}" type="pres">
      <dgm:prSet presAssocID="{DEA22562-6B04-4CD8-85BD-845C3AB690AF}" presName="node" presStyleLbl="node1" presStyleIdx="3" presStyleCnt="6">
        <dgm:presLayoutVars>
          <dgm:bulletEnabled val="1"/>
        </dgm:presLayoutVars>
      </dgm:prSet>
      <dgm:spPr/>
    </dgm:pt>
    <dgm:pt modelId="{F91B3E8E-B8C8-4179-9D02-35997552F842}" type="pres">
      <dgm:prSet presAssocID="{1E6DB2E9-9671-486E-B71C-F44E16B36759}" presName="sibTrans" presStyleLbl="sibTrans1D1" presStyleIdx="3" presStyleCnt="5"/>
      <dgm:spPr/>
    </dgm:pt>
    <dgm:pt modelId="{85C8EAA9-89C7-46E7-9A4A-55F96701CA76}" type="pres">
      <dgm:prSet presAssocID="{1E6DB2E9-9671-486E-B71C-F44E16B36759}" presName="connectorText" presStyleLbl="sibTrans1D1" presStyleIdx="3" presStyleCnt="5"/>
      <dgm:spPr/>
    </dgm:pt>
    <dgm:pt modelId="{C2261797-2FC8-4AE9-BA76-6A033D8597C5}" type="pres">
      <dgm:prSet presAssocID="{C1A5CB35-E947-4D51-BBBB-E584D016C24E}" presName="node" presStyleLbl="node1" presStyleIdx="4" presStyleCnt="6">
        <dgm:presLayoutVars>
          <dgm:bulletEnabled val="1"/>
        </dgm:presLayoutVars>
      </dgm:prSet>
      <dgm:spPr/>
    </dgm:pt>
    <dgm:pt modelId="{33BF4481-E048-4267-894B-84C2C6A2783F}" type="pres">
      <dgm:prSet presAssocID="{088B3561-BFE1-4C6E-9A9A-86D066C06841}" presName="sibTrans" presStyleLbl="sibTrans1D1" presStyleIdx="4" presStyleCnt="5"/>
      <dgm:spPr/>
    </dgm:pt>
    <dgm:pt modelId="{D51A0EE0-950E-4DB3-B32B-C04F49E454D2}" type="pres">
      <dgm:prSet presAssocID="{088B3561-BFE1-4C6E-9A9A-86D066C06841}" presName="connectorText" presStyleLbl="sibTrans1D1" presStyleIdx="4" presStyleCnt="5"/>
      <dgm:spPr/>
    </dgm:pt>
    <dgm:pt modelId="{2D7D6AE3-30C2-4277-9A6D-95DBDCD62068}" type="pres">
      <dgm:prSet presAssocID="{9E2807AC-EFC7-4C1A-90F6-878742893F42}" presName="node" presStyleLbl="node1" presStyleIdx="5" presStyleCnt="6">
        <dgm:presLayoutVars>
          <dgm:bulletEnabled val="1"/>
        </dgm:presLayoutVars>
      </dgm:prSet>
      <dgm:spPr/>
    </dgm:pt>
  </dgm:ptLst>
  <dgm:cxnLst>
    <dgm:cxn modelId="{9A0D8915-1898-46A8-93CE-3D03053A0D33}" type="presOf" srcId="{02DB2F1C-2F7E-4ACB-A251-B5B784068D5F}" destId="{431D869F-9AA8-4B4F-9D7E-F0AE635639EE}" srcOrd="0" destOrd="0" presId="urn:microsoft.com/office/officeart/2005/8/layout/bProcess3"/>
    <dgm:cxn modelId="{D6D2B121-0CE6-4575-AFDC-47DF4981AF60}" type="presOf" srcId="{C574EF76-D3EE-4C1C-8F9A-1F4AA3D3BEF7}" destId="{03321ADE-F273-4ECA-A34D-50DEBDADBFD3}" srcOrd="1" destOrd="0" presId="urn:microsoft.com/office/officeart/2005/8/layout/bProcess3"/>
    <dgm:cxn modelId="{2FDA0E3E-2650-4187-BC2D-D95EBF5C5E96}" type="presOf" srcId="{879A8F88-B536-43CB-A501-3EE790B671ED}" destId="{FA8C9B28-2779-47F0-B9DC-1FA4026100D6}" srcOrd="0" destOrd="0" presId="urn:microsoft.com/office/officeart/2005/8/layout/bProcess3"/>
    <dgm:cxn modelId="{5BDA9840-9B27-46CF-A67F-769964F5FFA8}" type="presOf" srcId="{9E2807AC-EFC7-4C1A-90F6-878742893F42}" destId="{2D7D6AE3-30C2-4277-9A6D-95DBDCD62068}" srcOrd="0" destOrd="0" presId="urn:microsoft.com/office/officeart/2005/8/layout/bProcess3"/>
    <dgm:cxn modelId="{807EDA61-E3C5-447E-8521-9A7190F0DECA}" srcId="{E8D781A7-6538-4168-B30F-7DD710664E68}" destId="{36CCF7DE-BA49-4451-B64B-5BE04A464096}" srcOrd="1" destOrd="0" parTransId="{0C11657D-4750-49B7-A0E1-5D6163E17362}" sibTransId="{005D7611-107D-4D4F-8564-2ECD019CFA52}"/>
    <dgm:cxn modelId="{F8DB3442-53F8-40B0-836E-1ED5222134D3}" type="presOf" srcId="{005D7611-107D-4D4F-8564-2ECD019CFA52}" destId="{3ECFBACA-B555-4C3C-ADE8-801A00D463D4}" srcOrd="0" destOrd="0" presId="urn:microsoft.com/office/officeart/2005/8/layout/bProcess3"/>
    <dgm:cxn modelId="{8C998666-93B3-411D-AEA0-4B7579E48A2F}" type="presOf" srcId="{E8D781A7-6538-4168-B30F-7DD710664E68}" destId="{4900975B-B85D-42FD-BD9D-8CFFB51B8CA8}" srcOrd="0" destOrd="0" presId="urn:microsoft.com/office/officeart/2005/8/layout/bProcess3"/>
    <dgm:cxn modelId="{2C1AC866-9215-4B67-84DA-E9E6BC2603A0}" type="presOf" srcId="{C574EF76-D3EE-4C1C-8F9A-1F4AA3D3BEF7}" destId="{790040E7-E6AE-4AFE-965F-9E7FEA8C1B14}" srcOrd="0" destOrd="0" presId="urn:microsoft.com/office/officeart/2005/8/layout/bProcess3"/>
    <dgm:cxn modelId="{2FA30F54-8A74-4D7A-B759-13D01781C715}" type="presOf" srcId="{36CCF7DE-BA49-4451-B64B-5BE04A464096}" destId="{8032D2DF-3D0D-4668-9B86-103900029795}" srcOrd="0" destOrd="0" presId="urn:microsoft.com/office/officeart/2005/8/layout/bProcess3"/>
    <dgm:cxn modelId="{46284E7D-A6CD-4E25-8C6A-C303AC21470A}" type="presOf" srcId="{088B3561-BFE1-4C6E-9A9A-86D066C06841}" destId="{D51A0EE0-950E-4DB3-B32B-C04F49E454D2}" srcOrd="1" destOrd="0" presId="urn:microsoft.com/office/officeart/2005/8/layout/bProcess3"/>
    <dgm:cxn modelId="{F78D907D-3AF3-4382-9C5B-12CDA402D4C8}" srcId="{E8D781A7-6538-4168-B30F-7DD710664E68}" destId="{879A8F88-B536-43CB-A501-3EE790B671ED}" srcOrd="2" destOrd="0" parTransId="{E00AB4E0-6DF6-4028-AEAD-792104725B13}" sibTransId="{02DB2F1C-2F7E-4ACB-A251-B5B784068D5F}"/>
    <dgm:cxn modelId="{6C14578E-5870-4F57-9128-8FA3EFE411DD}" srcId="{E8D781A7-6538-4168-B30F-7DD710664E68}" destId="{9E2807AC-EFC7-4C1A-90F6-878742893F42}" srcOrd="5" destOrd="0" parTransId="{37995220-6609-435A-845E-D7A2FF149644}" sibTransId="{4C188E8E-A29C-4856-A3E5-352D3EDF2761}"/>
    <dgm:cxn modelId="{4CADE496-E24F-45E3-B2FB-E8EF7061DD9C}" type="presOf" srcId="{005D7611-107D-4D4F-8564-2ECD019CFA52}" destId="{09ABF6B9-E81F-415C-A849-02002605526C}" srcOrd="1" destOrd="0" presId="urn:microsoft.com/office/officeart/2005/8/layout/bProcess3"/>
    <dgm:cxn modelId="{44F2DEA1-903F-47BF-A106-E65905EC78D4}" srcId="{E8D781A7-6538-4168-B30F-7DD710664E68}" destId="{DEA22562-6B04-4CD8-85BD-845C3AB690AF}" srcOrd="3" destOrd="0" parTransId="{6085D749-576C-4406-BB6C-F5C4CEF1AB0F}" sibTransId="{1E6DB2E9-9671-486E-B71C-F44E16B36759}"/>
    <dgm:cxn modelId="{1007FEAA-ABF0-43B7-9D5C-A19200E5DD55}" type="presOf" srcId="{DEA22562-6B04-4CD8-85BD-845C3AB690AF}" destId="{E2EB4D2A-A9BF-4841-B7AC-E4FD42D3C636}" srcOrd="0" destOrd="0" presId="urn:microsoft.com/office/officeart/2005/8/layout/bProcess3"/>
    <dgm:cxn modelId="{D84B1CAD-93BC-4BDA-8080-CA2B698DA9AC}" type="presOf" srcId="{02DB2F1C-2F7E-4ACB-A251-B5B784068D5F}" destId="{EB0941F7-998D-4806-8CAF-31BAF3FC7F39}" srcOrd="1" destOrd="0" presId="urn:microsoft.com/office/officeart/2005/8/layout/bProcess3"/>
    <dgm:cxn modelId="{CF6F3FB0-1B10-4AC8-A8D6-85F1C1D332E6}" srcId="{E8D781A7-6538-4168-B30F-7DD710664E68}" destId="{C1A5CB35-E947-4D51-BBBB-E584D016C24E}" srcOrd="4" destOrd="0" parTransId="{B4B7D2FD-8531-48D6-B56D-60DF9674F205}" sibTransId="{088B3561-BFE1-4C6E-9A9A-86D066C06841}"/>
    <dgm:cxn modelId="{5D0E1FB5-8689-4AF3-90A6-912B4EF99753}" type="presOf" srcId="{1E6DB2E9-9671-486E-B71C-F44E16B36759}" destId="{85C8EAA9-89C7-46E7-9A4A-55F96701CA76}" srcOrd="1" destOrd="0" presId="urn:microsoft.com/office/officeart/2005/8/layout/bProcess3"/>
    <dgm:cxn modelId="{94DBB6C0-52F1-4B4A-A28B-E8A1822C1DA2}" srcId="{E8D781A7-6538-4168-B30F-7DD710664E68}" destId="{413C8116-9034-4671-9147-C34157AA0160}" srcOrd="0" destOrd="0" parTransId="{B6FDEC57-CAA3-4D2A-AF4F-546BB1F286E4}" sibTransId="{C574EF76-D3EE-4C1C-8F9A-1F4AA3D3BEF7}"/>
    <dgm:cxn modelId="{D07400D2-B921-4DB2-AB21-984AA4D2C88E}" type="presOf" srcId="{088B3561-BFE1-4C6E-9A9A-86D066C06841}" destId="{33BF4481-E048-4267-894B-84C2C6A2783F}" srcOrd="0" destOrd="0" presId="urn:microsoft.com/office/officeart/2005/8/layout/bProcess3"/>
    <dgm:cxn modelId="{054E40EB-0F1B-4B89-A832-0DBBB133A4B6}" type="presOf" srcId="{C1A5CB35-E947-4D51-BBBB-E584D016C24E}" destId="{C2261797-2FC8-4AE9-BA76-6A033D8597C5}" srcOrd="0" destOrd="0" presId="urn:microsoft.com/office/officeart/2005/8/layout/bProcess3"/>
    <dgm:cxn modelId="{6132A9EB-231F-4B21-A84A-BEAF8E8F89A4}" type="presOf" srcId="{413C8116-9034-4671-9147-C34157AA0160}" destId="{78119602-FD90-408D-B55D-44E3D92A727C}" srcOrd="0" destOrd="0" presId="urn:microsoft.com/office/officeart/2005/8/layout/bProcess3"/>
    <dgm:cxn modelId="{71BD56EE-B937-4B40-8CE0-09E0BCAA5578}" type="presOf" srcId="{1E6DB2E9-9671-486E-B71C-F44E16B36759}" destId="{F91B3E8E-B8C8-4179-9D02-35997552F842}" srcOrd="0" destOrd="0" presId="urn:microsoft.com/office/officeart/2005/8/layout/bProcess3"/>
    <dgm:cxn modelId="{D95A304C-11F0-478E-BEC1-CFB9C3B5AEBE}" type="presParOf" srcId="{4900975B-B85D-42FD-BD9D-8CFFB51B8CA8}" destId="{78119602-FD90-408D-B55D-44E3D92A727C}" srcOrd="0" destOrd="0" presId="urn:microsoft.com/office/officeart/2005/8/layout/bProcess3"/>
    <dgm:cxn modelId="{18C9449E-EEEB-49ED-B448-1D42CA45FBCA}" type="presParOf" srcId="{4900975B-B85D-42FD-BD9D-8CFFB51B8CA8}" destId="{790040E7-E6AE-4AFE-965F-9E7FEA8C1B14}" srcOrd="1" destOrd="0" presId="urn:microsoft.com/office/officeart/2005/8/layout/bProcess3"/>
    <dgm:cxn modelId="{1E035C6C-AB21-48EF-BF41-479253C3E7E0}" type="presParOf" srcId="{790040E7-E6AE-4AFE-965F-9E7FEA8C1B14}" destId="{03321ADE-F273-4ECA-A34D-50DEBDADBFD3}" srcOrd="0" destOrd="0" presId="urn:microsoft.com/office/officeart/2005/8/layout/bProcess3"/>
    <dgm:cxn modelId="{42AD36DE-E12D-46E2-993F-C1920DD54477}" type="presParOf" srcId="{4900975B-B85D-42FD-BD9D-8CFFB51B8CA8}" destId="{8032D2DF-3D0D-4668-9B86-103900029795}" srcOrd="2" destOrd="0" presId="urn:microsoft.com/office/officeart/2005/8/layout/bProcess3"/>
    <dgm:cxn modelId="{F61EA318-4632-407A-B0B3-509E7091E443}" type="presParOf" srcId="{4900975B-B85D-42FD-BD9D-8CFFB51B8CA8}" destId="{3ECFBACA-B555-4C3C-ADE8-801A00D463D4}" srcOrd="3" destOrd="0" presId="urn:microsoft.com/office/officeart/2005/8/layout/bProcess3"/>
    <dgm:cxn modelId="{0770D416-F525-4CE5-BD57-DE6DF97A1A6F}" type="presParOf" srcId="{3ECFBACA-B555-4C3C-ADE8-801A00D463D4}" destId="{09ABF6B9-E81F-415C-A849-02002605526C}" srcOrd="0" destOrd="0" presId="urn:microsoft.com/office/officeart/2005/8/layout/bProcess3"/>
    <dgm:cxn modelId="{6C08DD52-A365-4D2B-B936-060863C7AE03}" type="presParOf" srcId="{4900975B-B85D-42FD-BD9D-8CFFB51B8CA8}" destId="{FA8C9B28-2779-47F0-B9DC-1FA4026100D6}" srcOrd="4" destOrd="0" presId="urn:microsoft.com/office/officeart/2005/8/layout/bProcess3"/>
    <dgm:cxn modelId="{8E19B66D-ED77-43B5-B937-5892966DD591}" type="presParOf" srcId="{4900975B-B85D-42FD-BD9D-8CFFB51B8CA8}" destId="{431D869F-9AA8-4B4F-9D7E-F0AE635639EE}" srcOrd="5" destOrd="0" presId="urn:microsoft.com/office/officeart/2005/8/layout/bProcess3"/>
    <dgm:cxn modelId="{60DF52EF-0F6A-45F6-983B-84ED1E4A33A4}" type="presParOf" srcId="{431D869F-9AA8-4B4F-9D7E-F0AE635639EE}" destId="{EB0941F7-998D-4806-8CAF-31BAF3FC7F39}" srcOrd="0" destOrd="0" presId="urn:microsoft.com/office/officeart/2005/8/layout/bProcess3"/>
    <dgm:cxn modelId="{8EE6E494-2277-41BF-AE45-03FCF6C6E143}" type="presParOf" srcId="{4900975B-B85D-42FD-BD9D-8CFFB51B8CA8}" destId="{E2EB4D2A-A9BF-4841-B7AC-E4FD42D3C636}" srcOrd="6" destOrd="0" presId="urn:microsoft.com/office/officeart/2005/8/layout/bProcess3"/>
    <dgm:cxn modelId="{FEEE3578-69A5-43DD-AF26-DFCD067FCB03}" type="presParOf" srcId="{4900975B-B85D-42FD-BD9D-8CFFB51B8CA8}" destId="{F91B3E8E-B8C8-4179-9D02-35997552F842}" srcOrd="7" destOrd="0" presId="urn:microsoft.com/office/officeart/2005/8/layout/bProcess3"/>
    <dgm:cxn modelId="{A47EE1A1-D946-4C88-8109-B68FFB0E9A92}" type="presParOf" srcId="{F91B3E8E-B8C8-4179-9D02-35997552F842}" destId="{85C8EAA9-89C7-46E7-9A4A-55F96701CA76}" srcOrd="0" destOrd="0" presId="urn:microsoft.com/office/officeart/2005/8/layout/bProcess3"/>
    <dgm:cxn modelId="{2040930A-673A-4810-BCB4-E982D0C4CAC4}" type="presParOf" srcId="{4900975B-B85D-42FD-BD9D-8CFFB51B8CA8}" destId="{C2261797-2FC8-4AE9-BA76-6A033D8597C5}" srcOrd="8" destOrd="0" presId="urn:microsoft.com/office/officeart/2005/8/layout/bProcess3"/>
    <dgm:cxn modelId="{5C77DFDF-66F9-479E-9212-EC46340AEBDF}" type="presParOf" srcId="{4900975B-B85D-42FD-BD9D-8CFFB51B8CA8}" destId="{33BF4481-E048-4267-894B-84C2C6A2783F}" srcOrd="9" destOrd="0" presId="urn:microsoft.com/office/officeart/2005/8/layout/bProcess3"/>
    <dgm:cxn modelId="{CAE38C5F-AFB1-4D67-9CB2-6A965283A98E}" type="presParOf" srcId="{33BF4481-E048-4267-894B-84C2C6A2783F}" destId="{D51A0EE0-950E-4DB3-B32B-C04F49E454D2}" srcOrd="0" destOrd="0" presId="urn:microsoft.com/office/officeart/2005/8/layout/bProcess3"/>
    <dgm:cxn modelId="{B22FC54F-C940-4BD6-804F-FF5699F10838}" type="presParOf" srcId="{4900975B-B85D-42FD-BD9D-8CFFB51B8CA8}" destId="{2D7D6AE3-30C2-4277-9A6D-95DBDCD62068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4BA2C8-9479-4129-B806-AE8007A0ECA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BC9712-1C13-4A2B-B72F-88EB0C6D4883}">
      <dgm:prSet phldrT="[Text]" custT="1"/>
      <dgm:spPr/>
      <dgm:t>
        <a:bodyPr/>
        <a:lstStyle/>
        <a:p>
          <a:r>
            <a:rPr lang="en-US" sz="1200" dirty="0"/>
            <a:t>Person no longer eligible for TA, Autism or BI waiver</a:t>
          </a:r>
        </a:p>
      </dgm:t>
    </dgm:pt>
    <dgm:pt modelId="{81FE5ACB-1984-42E7-8F40-A736C0068750}" type="parTrans" cxnId="{66B9DD8E-AAC8-4EFA-AA9F-0B583A3DA84D}">
      <dgm:prSet/>
      <dgm:spPr/>
      <dgm:t>
        <a:bodyPr/>
        <a:lstStyle/>
        <a:p>
          <a:endParaRPr lang="en-US"/>
        </a:p>
      </dgm:t>
    </dgm:pt>
    <dgm:pt modelId="{C00AFFA5-A302-4189-B0FE-3E4A4C1C1961}" type="sibTrans" cxnId="{66B9DD8E-AAC8-4EFA-AA9F-0B583A3DA84D}">
      <dgm:prSet/>
      <dgm:spPr/>
      <dgm:t>
        <a:bodyPr/>
        <a:lstStyle/>
        <a:p>
          <a:endParaRPr lang="en-US"/>
        </a:p>
      </dgm:t>
    </dgm:pt>
    <dgm:pt modelId="{1BC1D1AE-CEE1-467F-ADA0-FECD8D1E452A}">
      <dgm:prSet phldrT="[Text]" custT="1"/>
      <dgm:spPr/>
      <dgm:t>
        <a:bodyPr/>
        <a:lstStyle/>
        <a:p>
          <a:r>
            <a:rPr lang="en-US" sz="1200" dirty="0"/>
            <a:t>Respective Program Manager sends NOA to person. IDD Program Manager, MCO, DCF (if CIC) emailed copy of NOA. Consultation between KDADS Program Managers</a:t>
          </a:r>
        </a:p>
      </dgm:t>
    </dgm:pt>
    <dgm:pt modelId="{B356120C-F592-413F-A4F3-B34434E69DAA}" type="parTrans" cxnId="{B6DBB383-4BA1-40C8-AB55-FA5D4EBCA9E9}">
      <dgm:prSet/>
      <dgm:spPr/>
      <dgm:t>
        <a:bodyPr/>
        <a:lstStyle/>
        <a:p>
          <a:endParaRPr lang="en-US"/>
        </a:p>
      </dgm:t>
    </dgm:pt>
    <dgm:pt modelId="{40D0A3D3-8259-4014-801B-9ECD60799AC0}" type="sibTrans" cxnId="{B6DBB383-4BA1-40C8-AB55-FA5D4EBCA9E9}">
      <dgm:prSet/>
      <dgm:spPr/>
      <dgm:t>
        <a:bodyPr/>
        <a:lstStyle/>
        <a:p>
          <a:endParaRPr lang="en-US"/>
        </a:p>
      </dgm:t>
    </dgm:pt>
    <dgm:pt modelId="{FE4AD815-DA03-4912-A879-1AD3F74595C4}">
      <dgm:prSet phldrT="[Text]" custT="1"/>
      <dgm:spPr/>
      <dgm:t>
        <a:bodyPr/>
        <a:lstStyle/>
        <a:p>
          <a:r>
            <a:rPr lang="en-US" sz="1200" dirty="0"/>
            <a:t>IDD Program Manager coordinates with CDDO to determine person’s program and functional eligibility</a:t>
          </a:r>
        </a:p>
      </dgm:t>
    </dgm:pt>
    <dgm:pt modelId="{93B36CE1-C238-4733-A115-95A9A8F77AE8}" type="parTrans" cxnId="{1C25C541-E8A5-4120-AF17-BC73B69E0060}">
      <dgm:prSet/>
      <dgm:spPr/>
      <dgm:t>
        <a:bodyPr/>
        <a:lstStyle/>
        <a:p>
          <a:endParaRPr lang="en-US"/>
        </a:p>
      </dgm:t>
    </dgm:pt>
    <dgm:pt modelId="{FD85D1CC-FC10-4DA2-83AD-29FA4750BFB8}" type="sibTrans" cxnId="{1C25C541-E8A5-4120-AF17-BC73B69E0060}">
      <dgm:prSet/>
      <dgm:spPr/>
      <dgm:t>
        <a:bodyPr/>
        <a:lstStyle/>
        <a:p>
          <a:endParaRPr lang="en-US"/>
        </a:p>
      </dgm:t>
    </dgm:pt>
    <dgm:pt modelId="{8E748909-E4FF-4A57-9476-5673F91EF8DE}">
      <dgm:prSet phldrT="[Text]" custT="1"/>
      <dgm:spPr/>
      <dgm:t>
        <a:bodyPr/>
        <a:lstStyle/>
        <a:p>
          <a:r>
            <a:rPr lang="en-US" sz="1200" dirty="0"/>
            <a:t>Once program and functional eligibility is established, IDD Program Manager sends NOA to person, copies MCO, CDDO, and DCF (if CINC)</a:t>
          </a:r>
        </a:p>
      </dgm:t>
    </dgm:pt>
    <dgm:pt modelId="{0FF6A896-5CAA-4650-B0B5-A9A89DDF71BB}" type="parTrans" cxnId="{B714EA4A-3B4E-4D12-8F35-3E497AE3978C}">
      <dgm:prSet/>
      <dgm:spPr/>
      <dgm:t>
        <a:bodyPr/>
        <a:lstStyle/>
        <a:p>
          <a:endParaRPr lang="en-US"/>
        </a:p>
      </dgm:t>
    </dgm:pt>
    <dgm:pt modelId="{405965A3-DEE2-4DAA-BC8F-80E31DDEDE4D}" type="sibTrans" cxnId="{B714EA4A-3B4E-4D12-8F35-3E497AE3978C}">
      <dgm:prSet/>
      <dgm:spPr/>
      <dgm:t>
        <a:bodyPr/>
        <a:lstStyle/>
        <a:p>
          <a:endParaRPr lang="en-US"/>
        </a:p>
      </dgm:t>
    </dgm:pt>
    <dgm:pt modelId="{E9CD6233-B541-4316-8779-E780E5DECD09}">
      <dgm:prSet phldrT="[Text]" custT="1"/>
      <dgm:spPr/>
      <dgm:t>
        <a:bodyPr/>
        <a:lstStyle/>
        <a:p>
          <a:r>
            <a:rPr lang="en-US" sz="1200" dirty="0"/>
            <a:t>3160 indicating access is sent by KDADS to Clearinghouse, CDDO, DCF (if CINC)  and MCO.  </a:t>
          </a:r>
        </a:p>
      </dgm:t>
    </dgm:pt>
    <dgm:pt modelId="{0E67D9DC-2966-4BA0-9CDC-8AB96165D1FD}" type="parTrans" cxnId="{A5371E6D-49AA-44A8-A77C-80985B459D18}">
      <dgm:prSet/>
      <dgm:spPr/>
      <dgm:t>
        <a:bodyPr/>
        <a:lstStyle/>
        <a:p>
          <a:endParaRPr lang="en-US"/>
        </a:p>
      </dgm:t>
    </dgm:pt>
    <dgm:pt modelId="{CC01CF09-0E9A-468F-98E1-00EBA4FC9916}" type="sibTrans" cxnId="{A5371E6D-49AA-44A8-A77C-80985B459D18}">
      <dgm:prSet/>
      <dgm:spPr/>
      <dgm:t>
        <a:bodyPr/>
        <a:lstStyle/>
        <a:p>
          <a:endParaRPr lang="en-US"/>
        </a:p>
      </dgm:t>
    </dgm:pt>
    <dgm:pt modelId="{77E0D751-6FF2-4C43-8891-F6BCACF47046}" type="pres">
      <dgm:prSet presAssocID="{264BA2C8-9479-4129-B806-AE8007A0ECAC}" presName="Name0" presStyleCnt="0">
        <dgm:presLayoutVars>
          <dgm:dir/>
          <dgm:resizeHandles val="exact"/>
        </dgm:presLayoutVars>
      </dgm:prSet>
      <dgm:spPr/>
    </dgm:pt>
    <dgm:pt modelId="{13583E5D-70CE-4878-85A5-CA3CA4F2058F}" type="pres">
      <dgm:prSet presAssocID="{3FBC9712-1C13-4A2B-B72F-88EB0C6D4883}" presName="node" presStyleLbl="node1" presStyleIdx="0" presStyleCnt="5">
        <dgm:presLayoutVars>
          <dgm:bulletEnabled val="1"/>
        </dgm:presLayoutVars>
      </dgm:prSet>
      <dgm:spPr/>
    </dgm:pt>
    <dgm:pt modelId="{68BF845C-2CC9-4935-B03F-7FBBEA37993E}" type="pres">
      <dgm:prSet presAssocID="{C00AFFA5-A302-4189-B0FE-3E4A4C1C1961}" presName="sibTrans" presStyleLbl="sibTrans1D1" presStyleIdx="0" presStyleCnt="4"/>
      <dgm:spPr/>
    </dgm:pt>
    <dgm:pt modelId="{21C9FF74-533C-46B5-8033-A66D1FAD224C}" type="pres">
      <dgm:prSet presAssocID="{C00AFFA5-A302-4189-B0FE-3E4A4C1C1961}" presName="connectorText" presStyleLbl="sibTrans1D1" presStyleIdx="0" presStyleCnt="4"/>
      <dgm:spPr/>
    </dgm:pt>
    <dgm:pt modelId="{5DDA84A5-5B06-4FBB-A368-AB645DAFEE7B}" type="pres">
      <dgm:prSet presAssocID="{1BC1D1AE-CEE1-467F-ADA0-FECD8D1E452A}" presName="node" presStyleLbl="node1" presStyleIdx="1" presStyleCnt="5">
        <dgm:presLayoutVars>
          <dgm:bulletEnabled val="1"/>
        </dgm:presLayoutVars>
      </dgm:prSet>
      <dgm:spPr/>
    </dgm:pt>
    <dgm:pt modelId="{866379DF-CF7B-4B4A-A40A-C04A52EEC801}" type="pres">
      <dgm:prSet presAssocID="{40D0A3D3-8259-4014-801B-9ECD60799AC0}" presName="sibTrans" presStyleLbl="sibTrans1D1" presStyleIdx="1" presStyleCnt="4"/>
      <dgm:spPr/>
    </dgm:pt>
    <dgm:pt modelId="{56B77CD2-BC6B-4191-A53B-A7EDDED6E613}" type="pres">
      <dgm:prSet presAssocID="{40D0A3D3-8259-4014-801B-9ECD60799AC0}" presName="connectorText" presStyleLbl="sibTrans1D1" presStyleIdx="1" presStyleCnt="4"/>
      <dgm:spPr/>
    </dgm:pt>
    <dgm:pt modelId="{4625D0F6-9EC6-4B24-8FEA-CBBD0898A9B6}" type="pres">
      <dgm:prSet presAssocID="{FE4AD815-DA03-4912-A879-1AD3F74595C4}" presName="node" presStyleLbl="node1" presStyleIdx="2" presStyleCnt="5">
        <dgm:presLayoutVars>
          <dgm:bulletEnabled val="1"/>
        </dgm:presLayoutVars>
      </dgm:prSet>
      <dgm:spPr/>
    </dgm:pt>
    <dgm:pt modelId="{8ABA2CAC-92BF-4BDC-B2FE-ECB9F4E9F8EB}" type="pres">
      <dgm:prSet presAssocID="{FD85D1CC-FC10-4DA2-83AD-29FA4750BFB8}" presName="sibTrans" presStyleLbl="sibTrans1D1" presStyleIdx="2" presStyleCnt="4"/>
      <dgm:spPr/>
    </dgm:pt>
    <dgm:pt modelId="{7603B30C-B0B7-4FDD-AC3D-F9E5BFA89C01}" type="pres">
      <dgm:prSet presAssocID="{FD85D1CC-FC10-4DA2-83AD-29FA4750BFB8}" presName="connectorText" presStyleLbl="sibTrans1D1" presStyleIdx="2" presStyleCnt="4"/>
      <dgm:spPr/>
    </dgm:pt>
    <dgm:pt modelId="{38F000FD-D9A1-45A1-8AA6-2242B346A8DB}" type="pres">
      <dgm:prSet presAssocID="{8E748909-E4FF-4A57-9476-5673F91EF8DE}" presName="node" presStyleLbl="node1" presStyleIdx="3" presStyleCnt="5">
        <dgm:presLayoutVars>
          <dgm:bulletEnabled val="1"/>
        </dgm:presLayoutVars>
      </dgm:prSet>
      <dgm:spPr/>
    </dgm:pt>
    <dgm:pt modelId="{B58FFC03-81A4-4233-9C96-D516939B9C22}" type="pres">
      <dgm:prSet presAssocID="{405965A3-DEE2-4DAA-BC8F-80E31DDEDE4D}" presName="sibTrans" presStyleLbl="sibTrans1D1" presStyleIdx="3" presStyleCnt="4"/>
      <dgm:spPr/>
    </dgm:pt>
    <dgm:pt modelId="{AAE6CEE6-9079-4839-99A7-27D5CA0E4B75}" type="pres">
      <dgm:prSet presAssocID="{405965A3-DEE2-4DAA-BC8F-80E31DDEDE4D}" presName="connectorText" presStyleLbl="sibTrans1D1" presStyleIdx="3" presStyleCnt="4"/>
      <dgm:spPr/>
    </dgm:pt>
    <dgm:pt modelId="{2B73F47F-51F7-4399-A15E-A95B1D06F7F6}" type="pres">
      <dgm:prSet presAssocID="{E9CD6233-B541-4316-8779-E780E5DECD09}" presName="node" presStyleLbl="node1" presStyleIdx="4" presStyleCnt="5">
        <dgm:presLayoutVars>
          <dgm:bulletEnabled val="1"/>
        </dgm:presLayoutVars>
      </dgm:prSet>
      <dgm:spPr/>
    </dgm:pt>
  </dgm:ptLst>
  <dgm:cxnLst>
    <dgm:cxn modelId="{E3913407-2FC4-471C-B8B8-1004BBFD64D9}" type="presOf" srcId="{C00AFFA5-A302-4189-B0FE-3E4A4C1C1961}" destId="{68BF845C-2CC9-4935-B03F-7FBBEA37993E}" srcOrd="0" destOrd="0" presId="urn:microsoft.com/office/officeart/2005/8/layout/bProcess3"/>
    <dgm:cxn modelId="{82617712-A792-4683-B9DC-8692E5F6B68E}" type="presOf" srcId="{8E748909-E4FF-4A57-9476-5673F91EF8DE}" destId="{38F000FD-D9A1-45A1-8AA6-2242B346A8DB}" srcOrd="0" destOrd="0" presId="urn:microsoft.com/office/officeart/2005/8/layout/bProcess3"/>
    <dgm:cxn modelId="{78843915-1417-4287-A932-97A5D3C2030F}" type="presOf" srcId="{C00AFFA5-A302-4189-B0FE-3E4A4C1C1961}" destId="{21C9FF74-533C-46B5-8033-A66D1FAD224C}" srcOrd="1" destOrd="0" presId="urn:microsoft.com/office/officeart/2005/8/layout/bProcess3"/>
    <dgm:cxn modelId="{F25BC920-E6D5-4B48-A4F2-44C28B219E02}" type="presOf" srcId="{1BC1D1AE-CEE1-467F-ADA0-FECD8D1E452A}" destId="{5DDA84A5-5B06-4FBB-A368-AB645DAFEE7B}" srcOrd="0" destOrd="0" presId="urn:microsoft.com/office/officeart/2005/8/layout/bProcess3"/>
    <dgm:cxn modelId="{5BE7F126-139E-4B1C-82C7-2D61425C2C1C}" type="presOf" srcId="{405965A3-DEE2-4DAA-BC8F-80E31DDEDE4D}" destId="{AAE6CEE6-9079-4839-99A7-27D5CA0E4B75}" srcOrd="1" destOrd="0" presId="urn:microsoft.com/office/officeart/2005/8/layout/bProcess3"/>
    <dgm:cxn modelId="{1B593836-9270-4557-AD31-26F2C222DA51}" type="presOf" srcId="{405965A3-DEE2-4DAA-BC8F-80E31DDEDE4D}" destId="{B58FFC03-81A4-4233-9C96-D516939B9C22}" srcOrd="0" destOrd="0" presId="urn:microsoft.com/office/officeart/2005/8/layout/bProcess3"/>
    <dgm:cxn modelId="{21534339-5E11-4741-9539-066028AB4779}" type="presOf" srcId="{FD85D1CC-FC10-4DA2-83AD-29FA4750BFB8}" destId="{8ABA2CAC-92BF-4BDC-B2FE-ECB9F4E9F8EB}" srcOrd="0" destOrd="0" presId="urn:microsoft.com/office/officeart/2005/8/layout/bProcess3"/>
    <dgm:cxn modelId="{1C25C541-E8A5-4120-AF17-BC73B69E0060}" srcId="{264BA2C8-9479-4129-B806-AE8007A0ECAC}" destId="{FE4AD815-DA03-4912-A879-1AD3F74595C4}" srcOrd="2" destOrd="0" parTransId="{93B36CE1-C238-4733-A115-95A9A8F77AE8}" sibTransId="{FD85D1CC-FC10-4DA2-83AD-29FA4750BFB8}"/>
    <dgm:cxn modelId="{B714EA4A-3B4E-4D12-8F35-3E497AE3978C}" srcId="{264BA2C8-9479-4129-B806-AE8007A0ECAC}" destId="{8E748909-E4FF-4A57-9476-5673F91EF8DE}" srcOrd="3" destOrd="0" parTransId="{0FF6A896-5CAA-4650-B0B5-A9A89DDF71BB}" sibTransId="{405965A3-DEE2-4DAA-BC8F-80E31DDEDE4D}"/>
    <dgm:cxn modelId="{A5371E6D-49AA-44A8-A77C-80985B459D18}" srcId="{264BA2C8-9479-4129-B806-AE8007A0ECAC}" destId="{E9CD6233-B541-4316-8779-E780E5DECD09}" srcOrd="4" destOrd="0" parTransId="{0E67D9DC-2966-4BA0-9CDC-8AB96165D1FD}" sibTransId="{CC01CF09-0E9A-468F-98E1-00EBA4FC9916}"/>
    <dgm:cxn modelId="{760A2152-6204-4AAB-B21D-0962B5A74873}" type="presOf" srcId="{FD85D1CC-FC10-4DA2-83AD-29FA4750BFB8}" destId="{7603B30C-B0B7-4FDD-AC3D-F9E5BFA89C01}" srcOrd="1" destOrd="0" presId="urn:microsoft.com/office/officeart/2005/8/layout/bProcess3"/>
    <dgm:cxn modelId="{B6DBB383-4BA1-40C8-AB55-FA5D4EBCA9E9}" srcId="{264BA2C8-9479-4129-B806-AE8007A0ECAC}" destId="{1BC1D1AE-CEE1-467F-ADA0-FECD8D1E452A}" srcOrd="1" destOrd="0" parTransId="{B356120C-F592-413F-A4F3-B34434E69DAA}" sibTransId="{40D0A3D3-8259-4014-801B-9ECD60799AC0}"/>
    <dgm:cxn modelId="{3AAF4C85-D5E1-444B-9920-11D431C6B3B5}" type="presOf" srcId="{3FBC9712-1C13-4A2B-B72F-88EB0C6D4883}" destId="{13583E5D-70CE-4878-85A5-CA3CA4F2058F}" srcOrd="0" destOrd="0" presId="urn:microsoft.com/office/officeart/2005/8/layout/bProcess3"/>
    <dgm:cxn modelId="{66B9DD8E-AAC8-4EFA-AA9F-0B583A3DA84D}" srcId="{264BA2C8-9479-4129-B806-AE8007A0ECAC}" destId="{3FBC9712-1C13-4A2B-B72F-88EB0C6D4883}" srcOrd="0" destOrd="0" parTransId="{81FE5ACB-1984-42E7-8F40-A736C0068750}" sibTransId="{C00AFFA5-A302-4189-B0FE-3E4A4C1C1961}"/>
    <dgm:cxn modelId="{60DECF94-05A3-4ABA-8991-4EAD8C7BA7D5}" type="presOf" srcId="{FE4AD815-DA03-4912-A879-1AD3F74595C4}" destId="{4625D0F6-9EC6-4B24-8FEA-CBBD0898A9B6}" srcOrd="0" destOrd="0" presId="urn:microsoft.com/office/officeart/2005/8/layout/bProcess3"/>
    <dgm:cxn modelId="{12C109BC-3502-4FBF-8CF2-689484874406}" type="presOf" srcId="{E9CD6233-B541-4316-8779-E780E5DECD09}" destId="{2B73F47F-51F7-4399-A15E-A95B1D06F7F6}" srcOrd="0" destOrd="0" presId="urn:microsoft.com/office/officeart/2005/8/layout/bProcess3"/>
    <dgm:cxn modelId="{0E61F2C6-9B35-42D8-8B8A-5AEFFD039DFE}" type="presOf" srcId="{40D0A3D3-8259-4014-801B-9ECD60799AC0}" destId="{866379DF-CF7B-4B4A-A40A-C04A52EEC801}" srcOrd="0" destOrd="0" presId="urn:microsoft.com/office/officeart/2005/8/layout/bProcess3"/>
    <dgm:cxn modelId="{777B07D9-6B47-4314-A76E-2D9210F7FAC3}" type="presOf" srcId="{40D0A3D3-8259-4014-801B-9ECD60799AC0}" destId="{56B77CD2-BC6B-4191-A53B-A7EDDED6E613}" srcOrd="1" destOrd="0" presId="urn:microsoft.com/office/officeart/2005/8/layout/bProcess3"/>
    <dgm:cxn modelId="{37D837EE-1733-4CE9-8E42-50B6636D5427}" type="presOf" srcId="{264BA2C8-9479-4129-B806-AE8007A0ECAC}" destId="{77E0D751-6FF2-4C43-8891-F6BCACF47046}" srcOrd="0" destOrd="0" presId="urn:microsoft.com/office/officeart/2005/8/layout/bProcess3"/>
    <dgm:cxn modelId="{69295D19-A581-42E4-A744-B4036BAC89B2}" type="presParOf" srcId="{77E0D751-6FF2-4C43-8891-F6BCACF47046}" destId="{13583E5D-70CE-4878-85A5-CA3CA4F2058F}" srcOrd="0" destOrd="0" presId="urn:microsoft.com/office/officeart/2005/8/layout/bProcess3"/>
    <dgm:cxn modelId="{572503EE-F69B-4627-AD8C-FDDB1D12B331}" type="presParOf" srcId="{77E0D751-6FF2-4C43-8891-F6BCACF47046}" destId="{68BF845C-2CC9-4935-B03F-7FBBEA37993E}" srcOrd="1" destOrd="0" presId="urn:microsoft.com/office/officeart/2005/8/layout/bProcess3"/>
    <dgm:cxn modelId="{1A993335-26FA-4440-8B9B-6971C2FD12EB}" type="presParOf" srcId="{68BF845C-2CC9-4935-B03F-7FBBEA37993E}" destId="{21C9FF74-533C-46B5-8033-A66D1FAD224C}" srcOrd="0" destOrd="0" presId="urn:microsoft.com/office/officeart/2005/8/layout/bProcess3"/>
    <dgm:cxn modelId="{5465D839-04FD-44C9-9E74-DEBEB1157B98}" type="presParOf" srcId="{77E0D751-6FF2-4C43-8891-F6BCACF47046}" destId="{5DDA84A5-5B06-4FBB-A368-AB645DAFEE7B}" srcOrd="2" destOrd="0" presId="urn:microsoft.com/office/officeart/2005/8/layout/bProcess3"/>
    <dgm:cxn modelId="{3BA44459-8992-4E4F-81E3-E831ACF1E406}" type="presParOf" srcId="{77E0D751-6FF2-4C43-8891-F6BCACF47046}" destId="{866379DF-CF7B-4B4A-A40A-C04A52EEC801}" srcOrd="3" destOrd="0" presId="urn:microsoft.com/office/officeart/2005/8/layout/bProcess3"/>
    <dgm:cxn modelId="{CE530346-C1AE-4A1F-BA61-14556D2774FE}" type="presParOf" srcId="{866379DF-CF7B-4B4A-A40A-C04A52EEC801}" destId="{56B77CD2-BC6B-4191-A53B-A7EDDED6E613}" srcOrd="0" destOrd="0" presId="urn:microsoft.com/office/officeart/2005/8/layout/bProcess3"/>
    <dgm:cxn modelId="{ADAF7229-F587-4CC2-98DA-0DFDDCF599D8}" type="presParOf" srcId="{77E0D751-6FF2-4C43-8891-F6BCACF47046}" destId="{4625D0F6-9EC6-4B24-8FEA-CBBD0898A9B6}" srcOrd="4" destOrd="0" presId="urn:microsoft.com/office/officeart/2005/8/layout/bProcess3"/>
    <dgm:cxn modelId="{56F0F69B-21E2-4126-B5AC-6ACF41155D21}" type="presParOf" srcId="{77E0D751-6FF2-4C43-8891-F6BCACF47046}" destId="{8ABA2CAC-92BF-4BDC-B2FE-ECB9F4E9F8EB}" srcOrd="5" destOrd="0" presId="urn:microsoft.com/office/officeart/2005/8/layout/bProcess3"/>
    <dgm:cxn modelId="{29F0D31C-806A-488F-BA8B-F6475C5785EF}" type="presParOf" srcId="{8ABA2CAC-92BF-4BDC-B2FE-ECB9F4E9F8EB}" destId="{7603B30C-B0B7-4FDD-AC3D-F9E5BFA89C01}" srcOrd="0" destOrd="0" presId="urn:microsoft.com/office/officeart/2005/8/layout/bProcess3"/>
    <dgm:cxn modelId="{861FB33F-1352-42BC-BC88-E0B9F17FFF78}" type="presParOf" srcId="{77E0D751-6FF2-4C43-8891-F6BCACF47046}" destId="{38F000FD-D9A1-45A1-8AA6-2242B346A8DB}" srcOrd="6" destOrd="0" presId="urn:microsoft.com/office/officeart/2005/8/layout/bProcess3"/>
    <dgm:cxn modelId="{CE082162-46F7-42BE-B96D-2363D83DF50E}" type="presParOf" srcId="{77E0D751-6FF2-4C43-8891-F6BCACF47046}" destId="{B58FFC03-81A4-4233-9C96-D516939B9C22}" srcOrd="7" destOrd="0" presId="urn:microsoft.com/office/officeart/2005/8/layout/bProcess3"/>
    <dgm:cxn modelId="{CA595914-A08E-4963-9B43-B514480F9C9A}" type="presParOf" srcId="{B58FFC03-81A4-4233-9C96-D516939B9C22}" destId="{AAE6CEE6-9079-4839-99A7-27D5CA0E4B75}" srcOrd="0" destOrd="0" presId="urn:microsoft.com/office/officeart/2005/8/layout/bProcess3"/>
    <dgm:cxn modelId="{534804F8-5B29-421F-9600-306C1880DDCB}" type="presParOf" srcId="{77E0D751-6FF2-4C43-8891-F6BCACF47046}" destId="{2B73F47F-51F7-4399-A15E-A95B1D06F7F6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040E7-E6AE-4AFE-965F-9E7FEA8C1B14}">
      <dsp:nvSpPr>
        <dsp:cNvPr id="0" name=""/>
        <dsp:cNvSpPr/>
      </dsp:nvSpPr>
      <dsp:spPr>
        <a:xfrm>
          <a:off x="2379359" y="1231698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3511" y="1274687"/>
        <a:ext cx="27310" cy="5462"/>
      </dsp:txXfrm>
    </dsp:sp>
    <dsp:sp modelId="{78119602-FD90-408D-B55D-44E3D92A727C}">
      <dsp:nvSpPr>
        <dsp:cNvPr id="0" name=""/>
        <dsp:cNvSpPr/>
      </dsp:nvSpPr>
      <dsp:spPr>
        <a:xfrm>
          <a:off x="6308" y="564963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Person/Person’s representative or TCM initiates contact with CDDO. Case Outreach/Referral  to MCO for people assigned to a MCO should also be occurring </a:t>
          </a:r>
        </a:p>
      </dsp:txBody>
      <dsp:txXfrm>
        <a:off x="6308" y="564963"/>
        <a:ext cx="2374850" cy="1424910"/>
      </dsp:txXfrm>
    </dsp:sp>
    <dsp:sp modelId="{3ECFBACA-B555-4C3C-ADE8-801A00D463D4}">
      <dsp:nvSpPr>
        <dsp:cNvPr id="0" name=""/>
        <dsp:cNvSpPr/>
      </dsp:nvSpPr>
      <dsp:spPr>
        <a:xfrm>
          <a:off x="5300425" y="1231698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44577" y="1274687"/>
        <a:ext cx="27310" cy="5462"/>
      </dsp:txXfrm>
    </dsp:sp>
    <dsp:sp modelId="{8032D2DF-3D0D-4668-9B86-103900029795}">
      <dsp:nvSpPr>
        <dsp:cNvPr id="0" name=""/>
        <dsp:cNvSpPr/>
      </dsp:nvSpPr>
      <dsp:spPr>
        <a:xfrm>
          <a:off x="2927374" y="564963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Prior to crisis-exception request submission, person must have current functional assessment on file</a:t>
          </a:r>
        </a:p>
      </dsp:txBody>
      <dsp:txXfrm>
        <a:off x="2927374" y="564963"/>
        <a:ext cx="2374850" cy="1424910"/>
      </dsp:txXfrm>
    </dsp:sp>
    <dsp:sp modelId="{431D869F-9AA8-4B4F-9D7E-F0AE635639EE}">
      <dsp:nvSpPr>
        <dsp:cNvPr id="0" name=""/>
        <dsp:cNvSpPr/>
      </dsp:nvSpPr>
      <dsp:spPr>
        <a:xfrm>
          <a:off x="1193734" y="1988073"/>
          <a:ext cx="5842131" cy="515615"/>
        </a:xfrm>
        <a:custGeom>
          <a:avLst/>
          <a:gdLst/>
          <a:ahLst/>
          <a:cxnLst/>
          <a:rect l="0" t="0" r="0" b="0"/>
          <a:pathLst>
            <a:path>
              <a:moveTo>
                <a:pt x="5842131" y="0"/>
              </a:moveTo>
              <a:lnTo>
                <a:pt x="5842131" y="274907"/>
              </a:lnTo>
              <a:lnTo>
                <a:pt x="0" y="274907"/>
              </a:lnTo>
              <a:lnTo>
                <a:pt x="0" y="51561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68109" y="2243150"/>
        <a:ext cx="293380" cy="5462"/>
      </dsp:txXfrm>
    </dsp:sp>
    <dsp:sp modelId="{FA8C9B28-2779-47F0-B9DC-1FA4026100D6}">
      <dsp:nvSpPr>
        <dsp:cNvPr id="0" name=""/>
        <dsp:cNvSpPr/>
      </dsp:nvSpPr>
      <dsp:spPr>
        <a:xfrm>
          <a:off x="5848440" y="564963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Crisis-exception request presented to CDDO for review</a:t>
          </a:r>
        </a:p>
      </dsp:txBody>
      <dsp:txXfrm>
        <a:off x="5848440" y="564963"/>
        <a:ext cx="2374850" cy="1424910"/>
      </dsp:txXfrm>
    </dsp:sp>
    <dsp:sp modelId="{F91B3E8E-B8C8-4179-9D02-35997552F842}">
      <dsp:nvSpPr>
        <dsp:cNvPr id="0" name=""/>
        <dsp:cNvSpPr/>
      </dsp:nvSpPr>
      <dsp:spPr>
        <a:xfrm>
          <a:off x="2379359" y="3202824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3511" y="3245813"/>
        <a:ext cx="27310" cy="5462"/>
      </dsp:txXfrm>
    </dsp:sp>
    <dsp:sp modelId="{E2EB4D2A-A9BF-4841-B7AC-E4FD42D3C636}">
      <dsp:nvSpPr>
        <dsp:cNvPr id="0" name=""/>
        <dsp:cNvSpPr/>
      </dsp:nvSpPr>
      <dsp:spPr>
        <a:xfrm>
          <a:off x="6308" y="2536089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CDDO reviews.  If CDDO approves, sends to KDADS.  If CDDO denies, CDDO sends notification and appeal rights</a:t>
          </a:r>
        </a:p>
      </dsp:txBody>
      <dsp:txXfrm>
        <a:off x="6308" y="2536089"/>
        <a:ext cx="2374850" cy="1424910"/>
      </dsp:txXfrm>
    </dsp:sp>
    <dsp:sp modelId="{33BF4481-E048-4267-894B-84C2C6A2783F}">
      <dsp:nvSpPr>
        <dsp:cNvPr id="0" name=""/>
        <dsp:cNvSpPr/>
      </dsp:nvSpPr>
      <dsp:spPr>
        <a:xfrm>
          <a:off x="5300425" y="3202824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44577" y="3245813"/>
        <a:ext cx="27310" cy="5462"/>
      </dsp:txXfrm>
    </dsp:sp>
    <dsp:sp modelId="{C2261797-2FC8-4AE9-BA76-6A033D8597C5}">
      <dsp:nvSpPr>
        <dsp:cNvPr id="0" name=""/>
        <dsp:cNvSpPr/>
      </dsp:nvSpPr>
      <dsp:spPr>
        <a:xfrm>
          <a:off x="2927374" y="2536089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KDADS reviews request within 10 business days. If request is missing information or documentation, outreach to CDDO. CDDO documents returned request in Quarterly report</a:t>
          </a:r>
        </a:p>
      </dsp:txBody>
      <dsp:txXfrm>
        <a:off x="2927374" y="2536089"/>
        <a:ext cx="2374850" cy="1424910"/>
      </dsp:txXfrm>
    </dsp:sp>
    <dsp:sp modelId="{2D7D6AE3-30C2-4277-9A6D-95DBDCD62068}">
      <dsp:nvSpPr>
        <dsp:cNvPr id="0" name=""/>
        <dsp:cNvSpPr/>
      </dsp:nvSpPr>
      <dsp:spPr>
        <a:xfrm>
          <a:off x="5848440" y="2536089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If KDADS approves, an NOA and a 3160 are sent.  If KDADS denies, an NOA with appeal rights is sent to person</a:t>
          </a:r>
        </a:p>
      </dsp:txBody>
      <dsp:txXfrm>
        <a:off x="5848440" y="2536089"/>
        <a:ext cx="2374850" cy="1424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F845C-2CC9-4935-B03F-7FBBEA37993E}">
      <dsp:nvSpPr>
        <dsp:cNvPr id="0" name=""/>
        <dsp:cNvSpPr/>
      </dsp:nvSpPr>
      <dsp:spPr>
        <a:xfrm>
          <a:off x="2379359" y="1231698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3511" y="1274687"/>
        <a:ext cx="27310" cy="5462"/>
      </dsp:txXfrm>
    </dsp:sp>
    <dsp:sp modelId="{13583E5D-70CE-4878-85A5-CA3CA4F2058F}">
      <dsp:nvSpPr>
        <dsp:cNvPr id="0" name=""/>
        <dsp:cNvSpPr/>
      </dsp:nvSpPr>
      <dsp:spPr>
        <a:xfrm>
          <a:off x="6308" y="564963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Person no longer eligible for TA, Autism or BI waiver</a:t>
          </a:r>
        </a:p>
      </dsp:txBody>
      <dsp:txXfrm>
        <a:off x="6308" y="564963"/>
        <a:ext cx="2374850" cy="1424910"/>
      </dsp:txXfrm>
    </dsp:sp>
    <dsp:sp modelId="{866379DF-CF7B-4B4A-A40A-C04A52EEC801}">
      <dsp:nvSpPr>
        <dsp:cNvPr id="0" name=""/>
        <dsp:cNvSpPr/>
      </dsp:nvSpPr>
      <dsp:spPr>
        <a:xfrm>
          <a:off x="5300425" y="1231698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44577" y="1274687"/>
        <a:ext cx="27310" cy="5462"/>
      </dsp:txXfrm>
    </dsp:sp>
    <dsp:sp modelId="{5DDA84A5-5B06-4FBB-A368-AB645DAFEE7B}">
      <dsp:nvSpPr>
        <dsp:cNvPr id="0" name=""/>
        <dsp:cNvSpPr/>
      </dsp:nvSpPr>
      <dsp:spPr>
        <a:xfrm>
          <a:off x="2927374" y="564963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Respective Program Manager sends NOA to person. IDD Program Manager, MCO, DCF (if CIC) emailed copy of NOA. Consultation between KDADS Program Managers</a:t>
          </a:r>
        </a:p>
      </dsp:txBody>
      <dsp:txXfrm>
        <a:off x="2927374" y="564963"/>
        <a:ext cx="2374850" cy="1424910"/>
      </dsp:txXfrm>
    </dsp:sp>
    <dsp:sp modelId="{8ABA2CAC-92BF-4BDC-B2FE-ECB9F4E9F8EB}">
      <dsp:nvSpPr>
        <dsp:cNvPr id="0" name=""/>
        <dsp:cNvSpPr/>
      </dsp:nvSpPr>
      <dsp:spPr>
        <a:xfrm>
          <a:off x="1193734" y="1988073"/>
          <a:ext cx="5842131" cy="515615"/>
        </a:xfrm>
        <a:custGeom>
          <a:avLst/>
          <a:gdLst/>
          <a:ahLst/>
          <a:cxnLst/>
          <a:rect l="0" t="0" r="0" b="0"/>
          <a:pathLst>
            <a:path>
              <a:moveTo>
                <a:pt x="5842131" y="0"/>
              </a:moveTo>
              <a:lnTo>
                <a:pt x="5842131" y="274907"/>
              </a:lnTo>
              <a:lnTo>
                <a:pt x="0" y="274907"/>
              </a:lnTo>
              <a:lnTo>
                <a:pt x="0" y="51561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68109" y="2243150"/>
        <a:ext cx="293380" cy="5462"/>
      </dsp:txXfrm>
    </dsp:sp>
    <dsp:sp modelId="{4625D0F6-9EC6-4B24-8FEA-CBBD0898A9B6}">
      <dsp:nvSpPr>
        <dsp:cNvPr id="0" name=""/>
        <dsp:cNvSpPr/>
      </dsp:nvSpPr>
      <dsp:spPr>
        <a:xfrm>
          <a:off x="5848440" y="564963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IDD Program Manager coordinates with CDDO to determine person’s program and functional eligibility</a:t>
          </a:r>
        </a:p>
      </dsp:txBody>
      <dsp:txXfrm>
        <a:off x="5848440" y="564963"/>
        <a:ext cx="2374850" cy="1424910"/>
      </dsp:txXfrm>
    </dsp:sp>
    <dsp:sp modelId="{B58FFC03-81A4-4233-9C96-D516939B9C22}">
      <dsp:nvSpPr>
        <dsp:cNvPr id="0" name=""/>
        <dsp:cNvSpPr/>
      </dsp:nvSpPr>
      <dsp:spPr>
        <a:xfrm>
          <a:off x="2379359" y="3202824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3511" y="3245813"/>
        <a:ext cx="27310" cy="5462"/>
      </dsp:txXfrm>
    </dsp:sp>
    <dsp:sp modelId="{38F000FD-D9A1-45A1-8AA6-2242B346A8DB}">
      <dsp:nvSpPr>
        <dsp:cNvPr id="0" name=""/>
        <dsp:cNvSpPr/>
      </dsp:nvSpPr>
      <dsp:spPr>
        <a:xfrm>
          <a:off x="6308" y="2536089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Once program and functional eligibility is established, IDD Program Manager sends NOA to person, copies MCO, CDDO, and DCF (if CINC)</a:t>
          </a:r>
        </a:p>
      </dsp:txBody>
      <dsp:txXfrm>
        <a:off x="6308" y="2536089"/>
        <a:ext cx="2374850" cy="1424910"/>
      </dsp:txXfrm>
    </dsp:sp>
    <dsp:sp modelId="{2B73F47F-51F7-4399-A15E-A95B1D06F7F6}">
      <dsp:nvSpPr>
        <dsp:cNvPr id="0" name=""/>
        <dsp:cNvSpPr/>
      </dsp:nvSpPr>
      <dsp:spPr>
        <a:xfrm>
          <a:off x="2927374" y="2536089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3160 indicating access is sent by KDADS to Clearinghouse, CDDO, DCF (if CINC)  and MCO.  </a:t>
          </a:r>
        </a:p>
      </dsp:txBody>
      <dsp:txXfrm>
        <a:off x="2927374" y="2536089"/>
        <a:ext cx="2374850" cy="1424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DB47F-0A05-40C3-B558-93751726D4E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8C459-2878-49DE-99B5-741863ED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4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C459-2878-49DE-99B5-741863EDCF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6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831" y="37338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03" y="228600"/>
            <a:ext cx="4670856" cy="31242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564031" y="5867400"/>
            <a:ext cx="4503769" cy="4572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Name &amp; Title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2"/>
          </p:nvPr>
        </p:nvSpPr>
        <p:spPr>
          <a:xfrm>
            <a:off x="4564031" y="6400800"/>
            <a:ext cx="4503769" cy="365125"/>
          </a:xfrm>
        </p:spPr>
        <p:txBody>
          <a:bodyPr/>
          <a:lstStyle>
            <a:lvl1pPr algn="r">
              <a:defRPr sz="28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EB2CAEC-48B1-4A8C-91A4-B7C5F3ACBCDC}" type="datetime4">
              <a:rPr lang="en-US" smtClean="0"/>
              <a:pPr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1B46-490E-45DE-B497-8DC1F344A7DF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072-E976-4164-B251-BB9FF94A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149E-EAD3-4E41-8774-3F1DF27F7B4B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072-E976-4164-B251-BB9FF94A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1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06D3-6E2C-4C10-9AAB-7A47ADC499A2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072-E976-4164-B251-BB9FF94A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82B5-8C90-4E14-A82A-D5365C781CE7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072-E976-4164-B251-BB9FF94A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7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FA8-F7F0-41FB-91D4-8DC780BD93AE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072-E976-4164-B251-BB9FF94A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072-E976-4164-B251-BB9FF94A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1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376D-FACA-4BAC-82C3-B38EBA13843F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072-E976-4164-B251-BB9FF94A818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440" y="3965796"/>
            <a:ext cx="2733560" cy="289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5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75-1353-41F1-8B4F-5427A612B582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072-E976-4164-B251-BB9FF94A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8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965796"/>
            <a:ext cx="2743200" cy="289220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2CAEC-48B1-4A8C-91A4-B7C5F3ACBCDC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0072-E976-4164-B251-BB9FF94A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tss@sunflowerhealthplan.com" TargetMode="External"/><Relationship Id="rId2" Type="http://schemas.openxmlformats.org/officeDocument/2006/relationships/hyperlink" Target="mailto:uhcksltss@uhc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etnabetterhealthKSHCBS_LTSS@aetna.com" TargetMode="External"/><Relationship Id="rId4" Type="http://schemas.openxmlformats.org/officeDocument/2006/relationships/hyperlink" Target="mailto:KSLifeshare@sunflowerhealthpla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831" y="37338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KDADS IDD Crisis-Exception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2000" y="5791200"/>
            <a:ext cx="4572000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IDD Program Manager: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Paula Morgan</a:t>
            </a:r>
          </a:p>
          <a:p>
            <a:pPr marL="0" indent="0" algn="r"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0" y="6248400"/>
            <a:ext cx="4572000" cy="517525"/>
          </a:xfrm>
        </p:spPr>
        <p:txBody>
          <a:bodyPr/>
          <a:lstStyle/>
          <a:p>
            <a:pPr algn="l"/>
            <a:r>
              <a:rPr lang="en-US" sz="1400" dirty="0"/>
              <a:t>HCBS Project Manager: LaTonia Wright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639123-03C5-4478-BB8B-2EE3D0F30EB5}"/>
              </a:ext>
            </a:extLst>
          </p:cNvPr>
          <p:cNvSpPr txBox="1"/>
          <p:nvPr/>
        </p:nvSpPr>
        <p:spPr>
          <a:xfrm>
            <a:off x="3733800" y="5334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October 28, 2020</a:t>
            </a:r>
          </a:p>
        </p:txBody>
      </p:sp>
    </p:spTree>
    <p:extLst>
      <p:ext uri="{BB962C8B-B14F-4D97-AF65-F5344CB8AC3E}">
        <p14:creationId xmlns:p14="http://schemas.microsoft.com/office/powerpoint/2010/main" val="139065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EA8075-3373-4A66-B2E4-E510D851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E2016-119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3F06BE-BB3A-4EA7-8908-C8282C43D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Qualifying situations for Exceptions</a:t>
            </a:r>
          </a:p>
          <a:p>
            <a:pPr lvl="1"/>
            <a:r>
              <a:rPr lang="en-US" sz="2000" dirty="0"/>
              <a:t>Persons in DCF Custody for the purpose of addressing </a:t>
            </a:r>
            <a:r>
              <a:rPr lang="en-US" sz="2000" b="1" u="sng" dirty="0"/>
              <a:t>non-supervision</a:t>
            </a:r>
            <a:r>
              <a:rPr lang="en-US" sz="2000" dirty="0"/>
              <a:t> support needs related specifically to the person’s IDD disability support needs.</a:t>
            </a:r>
          </a:p>
          <a:p>
            <a:pPr lvl="1"/>
            <a:r>
              <a:rPr lang="en-US" sz="2000" dirty="0"/>
              <a:t>Persons determined to be at imminent risk of coming into custody of DCF. </a:t>
            </a:r>
          </a:p>
          <a:p>
            <a:pPr lvl="2"/>
            <a:r>
              <a:rPr lang="en-US" sz="2000" dirty="0"/>
              <a:t>Documentation from DCF/courts will be required in order to justify this exception.</a:t>
            </a:r>
          </a:p>
          <a:p>
            <a:pPr lvl="1"/>
            <a:r>
              <a:rPr lang="en-US" sz="2000" dirty="0"/>
              <a:t>Persons under the age of 18 transitioning from DCF custody.</a:t>
            </a:r>
          </a:p>
          <a:p>
            <a:pPr lvl="2"/>
            <a:r>
              <a:rPr lang="en-US" sz="2000" dirty="0"/>
              <a:t>Documentation from DCF/courts (Journal Entry) will be required to justify this exception.</a:t>
            </a:r>
          </a:p>
          <a:p>
            <a:pPr lvl="1"/>
            <a:r>
              <a:rPr lang="en-US" sz="2000" dirty="0"/>
              <a:t>Persons transitioning from DCF custody age 18 or older.</a:t>
            </a:r>
          </a:p>
          <a:p>
            <a:pPr lvl="2"/>
            <a:r>
              <a:rPr lang="en-US" sz="2000" dirty="0"/>
              <a:t> DCF/court documentation (Journal Entry) required to justify this exception. </a:t>
            </a:r>
          </a:p>
          <a:p>
            <a:pPr lvl="1"/>
            <a:r>
              <a:rPr lang="en-US" sz="2000" dirty="0"/>
              <a:t>Persons transitioning from Vocational Rehabilitation Services (VRS) </a:t>
            </a:r>
            <a:r>
              <a:rPr lang="en-US" sz="2000" b="1" u="sng" dirty="0"/>
              <a:t>which require ongoing support</a:t>
            </a:r>
            <a:r>
              <a:rPr lang="en-US" sz="2000" dirty="0"/>
              <a:t> to maintain employment and self-sufficiency.  </a:t>
            </a:r>
          </a:p>
          <a:p>
            <a:pPr lvl="2"/>
            <a:r>
              <a:rPr lang="en-US" sz="2000" dirty="0"/>
              <a:t>Documentation from VRS required in order to justify this exception: VRS closure letter indicating extended plan/ongoing support needs.</a:t>
            </a:r>
          </a:p>
          <a:p>
            <a:pPr lvl="1"/>
            <a:r>
              <a:rPr lang="en-US" sz="2000" dirty="0"/>
              <a:t>Persons meeting the criteria set forth in the KDADS “Military Inclusion” Policy. </a:t>
            </a:r>
          </a:p>
          <a:p>
            <a:pPr lvl="2"/>
            <a:r>
              <a:rPr lang="en-US" sz="2000" dirty="0"/>
              <a:t>See Military Inclusion policy for documentation requirements.</a:t>
            </a:r>
          </a:p>
          <a:p>
            <a:pPr lvl="1"/>
            <a:r>
              <a:rPr lang="en-US" sz="2000" dirty="0"/>
              <a:t>Persons transitioning from a Psychiatric Residential Treatment Facility (PRTF).</a:t>
            </a:r>
          </a:p>
          <a:p>
            <a:pPr lvl="2"/>
            <a:r>
              <a:rPr lang="en-US" sz="2000" dirty="0"/>
              <a:t>Documentation of the impending transfer from the PRTF will be required in order to justify this exception, if person doesn’t meet criteria for Institutional Transition.</a:t>
            </a:r>
          </a:p>
          <a:p>
            <a:pPr lvl="1"/>
            <a:r>
              <a:rPr lang="en-US" sz="2000" dirty="0"/>
              <a:t>Persons previously on the IDD waiver transferring back to the IDD waiver from the WORK program. Usually requires a new assessment for functional eligibility. Does not require the crisis-exception process. It has its own process.</a:t>
            </a:r>
          </a:p>
          <a:p>
            <a:pPr lvl="1"/>
            <a:endParaRPr lang="en-US" sz="3000" dirty="0"/>
          </a:p>
          <a:p>
            <a:pPr lvl="1"/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5D4F305-54B7-4355-B257-FCC8F9A4D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 to the IDD Waiver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00654B0-39FF-43A7-82CF-73888D7C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Qualifying transitions to the HCBS IDD waiver program pending functional eligibility, upon impending closure of the first waiver due to person </a:t>
            </a:r>
            <a:r>
              <a:rPr lang="en-US" sz="2800" b="1" u="sng" dirty="0"/>
              <a:t>no longer being eligible </a:t>
            </a:r>
            <a:r>
              <a:rPr lang="en-US" sz="2800" dirty="0"/>
              <a:t>for that waiver:</a:t>
            </a:r>
          </a:p>
          <a:p>
            <a:pPr lvl="1"/>
            <a:r>
              <a:rPr lang="en-US" sz="2400" dirty="0"/>
              <a:t>BI to IDD</a:t>
            </a:r>
          </a:p>
          <a:p>
            <a:pPr lvl="1"/>
            <a:r>
              <a:rPr lang="en-US" sz="2400" dirty="0"/>
              <a:t>TA to IDD</a:t>
            </a:r>
          </a:p>
          <a:p>
            <a:pPr lvl="1"/>
            <a:r>
              <a:rPr lang="en-US" sz="2400" dirty="0"/>
              <a:t>AU to IDD</a:t>
            </a:r>
          </a:p>
          <a:p>
            <a:pPr lvl="1"/>
            <a:r>
              <a:rPr lang="en-US" sz="2400" dirty="0"/>
              <a:t>Institutional Transitions (post MFP)</a:t>
            </a:r>
          </a:p>
          <a:p>
            <a:pPr lvl="1"/>
            <a:r>
              <a:rPr lang="en-US" sz="2400" dirty="0"/>
              <a:t>When the IDD waiver is the most appropriate considering the person’s health and safety, upon KDADS approval (more rare).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1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DF673A-3DC2-4011-A5F0-6A9CC669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Transition Process Waiver to Waiver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AB33352-E535-4602-8ACF-9A78FB848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4690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125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E086-9EDD-4CAA-9628-30429072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447800"/>
            <a:ext cx="7772400" cy="4495800"/>
          </a:xfrm>
        </p:spPr>
        <p:txBody>
          <a:bodyPr>
            <a:normAutofit fontScale="90000"/>
          </a:bodyPr>
          <a:lstStyle/>
          <a:p>
            <a:r>
              <a:rPr lang="en-US" sz="1400" dirty="0"/>
              <a:t>Working AS a Team for the person:</a:t>
            </a:r>
            <a:br>
              <a:rPr lang="en-US" sz="1400" dirty="0"/>
            </a:b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TCM/MCO communication pre crisis-exception request: The earlier that the TCM can start communication with the MCO on the case and situation </a:t>
            </a:r>
            <a:r>
              <a:rPr lang="en-US" sz="1400" u="sng" dirty="0"/>
              <a:t>is VITAL. TCM should not be contacting the MCO right before submitting a request to the CDDO, but should be working with the MCO on the needs of the person on </a:t>
            </a:r>
            <a:r>
              <a:rPr lang="en-US" sz="1400" u="sng"/>
              <a:t>a regular basis.</a:t>
            </a:r>
            <a:br>
              <a:rPr lang="en-US" sz="1400" u="sng"/>
            </a:br>
            <a:br>
              <a:rPr lang="en-US" sz="1400" dirty="0"/>
            </a:br>
            <a:r>
              <a:rPr lang="en-US" sz="1400" dirty="0"/>
              <a:t>sharing of resources exhausted:</a:t>
            </a:r>
            <a:br>
              <a:rPr lang="en-US" sz="1400" dirty="0"/>
            </a:br>
            <a:r>
              <a:rPr lang="en-US" sz="1400" dirty="0" err="1"/>
              <a:t>mco</a:t>
            </a:r>
            <a:r>
              <a:rPr lang="en-US" sz="1400" dirty="0"/>
              <a:t> educating </a:t>
            </a:r>
            <a:r>
              <a:rPr lang="en-US" sz="1400" dirty="0" err="1"/>
              <a:t>tcm</a:t>
            </a:r>
            <a:r>
              <a:rPr lang="en-US" sz="1400" dirty="0"/>
              <a:t>/</a:t>
            </a:r>
            <a:r>
              <a:rPr lang="en-US" sz="1400" dirty="0" err="1"/>
              <a:t>cddo</a:t>
            </a:r>
            <a:r>
              <a:rPr lang="en-US" sz="1400" dirty="0"/>
              <a:t> on resources available 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Discussion: concerns that the MCOs, the TCMs and the </a:t>
            </a:r>
            <a:r>
              <a:rPr lang="en-US" sz="1400" dirty="0" err="1"/>
              <a:t>Cddos</a:t>
            </a:r>
            <a:r>
              <a:rPr lang="en-US" sz="1400" dirty="0"/>
              <a:t> have for this part of the process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discussion: request must clearly show how person is truly in crisis: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crisis definition</a:t>
            </a:r>
            <a:br>
              <a:rPr lang="en-US" sz="1400" dirty="0"/>
            </a:br>
            <a:r>
              <a:rPr lang="en-US" sz="1400" dirty="0"/>
              <a:t>Documentation</a:t>
            </a:r>
            <a:br>
              <a:rPr lang="en-US" sz="1400" dirty="0"/>
            </a:br>
            <a:r>
              <a:rPr lang="en-US" sz="1400" dirty="0" err="1"/>
              <a:t>WaitList</a:t>
            </a:r>
            <a:r>
              <a:rPr lang="en-US" sz="1400" dirty="0"/>
              <a:t> (9 year)</a:t>
            </a:r>
            <a:br>
              <a:rPr lang="en-US" sz="1400" dirty="0"/>
            </a:br>
            <a:r>
              <a:rPr lang="en-US" sz="1400" dirty="0"/>
              <a:t>Resources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87D86-1B61-4532-BDD2-2A3D8E8E7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609601"/>
            <a:ext cx="7772400" cy="83819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ADDITIONAL GUIDANCE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62C27-73AC-4019-B683-EB50EF75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149E-EAD3-4E41-8774-3F1DF27F7B4B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80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9E40EC-407F-4D85-B882-F1CCC81C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4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93A430-3F36-4D91-BCB1-B4FD4AB6D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Process Improvement Ideas?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DF6B2B-F759-4D47-9821-A9843D8E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Thank you for your participation and input.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8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286FED-2738-4E70-91BC-D7FABEAB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5C100-023B-4737-85E3-89D7D03D5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Introductions</a:t>
            </a:r>
          </a:p>
          <a:p>
            <a:pPr marL="285750" indent="-285750"/>
            <a:r>
              <a:rPr lang="en-US" dirty="0"/>
              <a:t>CDDO Roll Call</a:t>
            </a:r>
          </a:p>
          <a:p>
            <a:pPr marL="285750" indent="-285750"/>
            <a:r>
              <a:rPr lang="en-US" dirty="0"/>
              <a:t>Purpose of Training</a:t>
            </a:r>
          </a:p>
          <a:p>
            <a:pPr marL="285750" indent="-285750"/>
            <a:r>
              <a:rPr lang="en-US" dirty="0"/>
              <a:t>Review of Current Process</a:t>
            </a:r>
          </a:p>
          <a:p>
            <a:r>
              <a:rPr lang="en-US" dirty="0"/>
              <a:t>       -Policy E2016-119</a:t>
            </a:r>
          </a:p>
          <a:p>
            <a:pPr marL="285750" indent="-285750"/>
            <a:r>
              <a:rPr lang="en-US" dirty="0"/>
              <a:t>Questions About Current Process</a:t>
            </a:r>
          </a:p>
          <a:p>
            <a:pPr marL="285750" indent="-285750"/>
            <a:r>
              <a:rPr lang="en-US" dirty="0"/>
              <a:t>Suggestion for Process Improvement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8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E35491-7E71-40B5-8169-4B7BA1067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/>
              <a:t>What we want to do:</a:t>
            </a:r>
          </a:p>
          <a:p>
            <a:pPr marL="0" indent="0">
              <a:buNone/>
            </a:pPr>
            <a:r>
              <a:rPr lang="en-US" dirty="0"/>
              <a:t>      -</a:t>
            </a:r>
            <a:r>
              <a:rPr lang="en-US" sz="2800" dirty="0"/>
              <a:t>Review current process</a:t>
            </a:r>
          </a:p>
          <a:p>
            <a:pPr marL="0" indent="0">
              <a:buNone/>
            </a:pPr>
            <a:r>
              <a:rPr lang="en-US" sz="2800" dirty="0"/>
              <a:t>       -Discuss concerns/issues with current process</a:t>
            </a:r>
          </a:p>
          <a:p>
            <a:pPr marL="0" indent="0">
              <a:buNone/>
            </a:pPr>
            <a:endParaRPr lang="en-US" sz="2800" dirty="0"/>
          </a:p>
          <a:p>
            <a:pPr marL="285750" indent="-285750"/>
            <a:r>
              <a:rPr lang="en-US" dirty="0"/>
              <a:t>Why we are doing it:</a:t>
            </a:r>
          </a:p>
          <a:p>
            <a:pPr marL="0" indent="0">
              <a:buNone/>
            </a:pPr>
            <a:r>
              <a:rPr lang="en-US" sz="2800" dirty="0"/>
              <a:t>      -Streamline the crisis-exception process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4D5486C-7682-4FDA-BC1B-50C4D7DBBA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297811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1594331-97EF-4079-B63A-6D11D43680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4614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Review</a:t>
            </a:r>
            <a:r>
              <a:rPr lang="en-US" sz="4000" dirty="0"/>
              <a:t> of Current Process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140B15E-9ACA-455B-95E4-FDC93272E0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9448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668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A60FAF-4EB9-46B3-B354-F40A8D3C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Policy E2016-119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335535-2E0D-4032-8FFC-EF3A17EB8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/>
              <a:t>General</a:t>
            </a:r>
            <a:endParaRPr lang="en-US" sz="3000" b="1" u="sng" dirty="0"/>
          </a:p>
          <a:p>
            <a:pPr lvl="1"/>
            <a:r>
              <a:rPr lang="en-US" sz="2600" dirty="0"/>
              <a:t>Individuals requesting an exception must meet IDD eligibility determination standards and functional eligibility requirements</a:t>
            </a:r>
          </a:p>
          <a:p>
            <a:pPr lvl="1"/>
            <a:r>
              <a:rPr lang="en-US" sz="2600" dirty="0"/>
              <a:t>Requests for crisis-exceptions are made through the CDDO in the area in which the person resides</a:t>
            </a:r>
          </a:p>
          <a:p>
            <a:pPr lvl="1"/>
            <a:r>
              <a:rPr lang="en-US" sz="2600" dirty="0"/>
              <a:t>Crisis-Exception requests are uploaded into the “IDD Utility Upload”</a:t>
            </a:r>
          </a:p>
          <a:p>
            <a:pPr lvl="1"/>
            <a:r>
              <a:rPr lang="en-US" sz="2600" dirty="0"/>
              <a:t>Person must have current assessment </a:t>
            </a:r>
            <a:r>
              <a:rPr lang="en-US" sz="2600" b="1" u="sng" dirty="0"/>
              <a:t>prior</a:t>
            </a:r>
            <a:r>
              <a:rPr lang="en-US" sz="2600" dirty="0"/>
              <a:t> to submission of a crisis request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5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CB83D-E87C-4840-A042-DE7E1DE4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E2016-119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AA9CF-C989-403B-9378-CE5728950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dirty="0"/>
              <a:t>Criteria and Required Documentation</a:t>
            </a:r>
          </a:p>
          <a:p>
            <a:pPr lvl="1"/>
            <a:endParaRPr lang="en-US" dirty="0"/>
          </a:p>
          <a:p>
            <a:pPr lvl="1"/>
            <a:r>
              <a:rPr lang="en-US" sz="2600" dirty="0"/>
              <a:t>Criteria 1:</a:t>
            </a:r>
          </a:p>
          <a:p>
            <a:pPr lvl="2"/>
            <a:r>
              <a:rPr lang="en-US" sz="2600" dirty="0"/>
              <a:t>Confirmed Abuse, Neglect or Exploitation</a:t>
            </a:r>
          </a:p>
          <a:p>
            <a:pPr lvl="2"/>
            <a:r>
              <a:rPr lang="en-US" sz="2600" dirty="0"/>
              <a:t>Documentation: </a:t>
            </a:r>
          </a:p>
          <a:p>
            <a:pPr lvl="3"/>
            <a:r>
              <a:rPr lang="en-US" sz="2600" dirty="0"/>
              <a:t>ANE substantiation by DCF will be provided to the appropriate CDDO by KDADS Program Integrity</a:t>
            </a:r>
          </a:p>
          <a:p>
            <a:pPr lvl="3"/>
            <a:r>
              <a:rPr lang="en-US" sz="2600" dirty="0"/>
              <a:t>Official Law Enforcement documentation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Criteria 2:</a:t>
            </a:r>
          </a:p>
          <a:p>
            <a:pPr lvl="2"/>
            <a:r>
              <a:rPr lang="en-US" sz="2600" dirty="0"/>
              <a:t>Significant, imminent risk of serious harm to self and others</a:t>
            </a:r>
          </a:p>
          <a:p>
            <a:pPr lvl="2"/>
            <a:r>
              <a:rPr lang="en-US" sz="2600" dirty="0"/>
              <a:t>Substantiating Documentation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5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E03EAC-230B-41A0-9B04-2570B849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E2016-119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308FF-0455-49BF-8655-1B6B0A545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sz="4700" dirty="0"/>
              <a:t>Required Supporting Documentation Submitted by the CDDO</a:t>
            </a:r>
          </a:p>
          <a:p>
            <a:pPr lvl="1"/>
            <a:r>
              <a:rPr lang="en-US" sz="4200" dirty="0"/>
              <a:t>CDDO Notification form PPOC, with section #4 completed</a:t>
            </a:r>
          </a:p>
          <a:p>
            <a:pPr lvl="1"/>
            <a:r>
              <a:rPr lang="en-US" sz="4200" dirty="0"/>
              <a:t>Current PCSP that demonstrates need</a:t>
            </a:r>
          </a:p>
          <a:p>
            <a:pPr lvl="2"/>
            <a:r>
              <a:rPr lang="en-US" sz="4200" dirty="0"/>
              <a:t>If the person requesting services does not currently have a PCSP one shall be completed within 30 days of approval for waiver access.</a:t>
            </a:r>
          </a:p>
          <a:p>
            <a:pPr lvl="1"/>
            <a:r>
              <a:rPr lang="en-US" sz="4200" dirty="0"/>
              <a:t>Current Behavior assessment, behavior support plan, or behavior management plan as applicable</a:t>
            </a:r>
          </a:p>
          <a:p>
            <a:pPr lvl="1"/>
            <a:r>
              <a:rPr lang="en-US" sz="4200" dirty="0"/>
              <a:t>Supporting documentation of crisis-exception that is being requested (see previous slide)</a:t>
            </a:r>
          </a:p>
          <a:p>
            <a:pPr lvl="1"/>
            <a:r>
              <a:rPr lang="en-US" sz="4200" dirty="0"/>
              <a:t>CDDO crisis review documentation from crisis review committee;</a:t>
            </a:r>
          </a:p>
          <a:p>
            <a:pPr lvl="1"/>
            <a:r>
              <a:rPr lang="en-US" sz="4200" dirty="0"/>
              <a:t>Documentation that community resources have been exhausted </a:t>
            </a:r>
            <a:r>
              <a:rPr lang="en-US" sz="4200" b="1" u="sng" dirty="0"/>
              <a:t>prior</a:t>
            </a:r>
            <a:r>
              <a:rPr lang="en-US" sz="4200" dirty="0"/>
              <a:t> to submission of crisis to KDADS</a:t>
            </a:r>
          </a:p>
          <a:p>
            <a:pPr lvl="1"/>
            <a:r>
              <a:rPr lang="en-US" sz="4200" dirty="0"/>
              <a:t>Consumer/consumer representative’s signature of consent for crisis request</a:t>
            </a:r>
          </a:p>
          <a:p>
            <a:pPr lvl="1"/>
            <a:r>
              <a:rPr lang="en-US" sz="4200" u="sng" dirty="0"/>
              <a:t>MCO</a:t>
            </a:r>
            <a:r>
              <a:rPr lang="en-US" sz="4200" dirty="0"/>
              <a:t> statement of resources exhausted </a:t>
            </a:r>
          </a:p>
          <a:p>
            <a:pPr lvl="1"/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8A4-B2B7-4462-B81C-5D436359B795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A6F2E-57DC-45C2-BD45-D598B5E6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Exhausting Community Resources:</a:t>
            </a:r>
            <a:br>
              <a:rPr lang="en-US" sz="3200" dirty="0"/>
            </a:br>
            <a:r>
              <a:rPr lang="en-US" sz="3200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98C34-2417-43BC-9B5E-889A76817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Center for Independent Living (CIL)-5 core free services (independent skill building, advocacy, peer supports…)</a:t>
            </a:r>
          </a:p>
          <a:p>
            <a:r>
              <a:rPr lang="en-US" sz="1600" dirty="0"/>
              <a:t>VR: employment</a:t>
            </a:r>
          </a:p>
          <a:p>
            <a:r>
              <a:rPr lang="en-US" sz="1600" dirty="0"/>
              <a:t>Mental Health services</a:t>
            </a:r>
          </a:p>
          <a:p>
            <a:r>
              <a:rPr lang="en-US" sz="1600" dirty="0"/>
              <a:t>Parsons DDTTS (behavioral supports)</a:t>
            </a:r>
          </a:p>
          <a:p>
            <a:r>
              <a:rPr lang="en-US" sz="1600" dirty="0"/>
              <a:t>SACK: rights/responsibilities, advocacy</a:t>
            </a:r>
          </a:p>
          <a:p>
            <a:r>
              <a:rPr lang="en-US" sz="1600" dirty="0"/>
              <a:t>Church</a:t>
            </a:r>
          </a:p>
          <a:p>
            <a:r>
              <a:rPr lang="en-US" sz="1600" dirty="0"/>
              <a:t>Family/extended family</a:t>
            </a:r>
          </a:p>
          <a:p>
            <a:r>
              <a:rPr lang="en-US" sz="1600" dirty="0"/>
              <a:t>EPSDT (0-21, active Medicaid card)</a:t>
            </a:r>
          </a:p>
          <a:p>
            <a:r>
              <a:rPr lang="en-US" sz="1600" dirty="0"/>
              <a:t>Phone apps/Technology</a:t>
            </a:r>
          </a:p>
          <a:p>
            <a:r>
              <a:rPr lang="en-US" sz="1600" dirty="0"/>
              <a:t>MCO VABs</a:t>
            </a:r>
          </a:p>
          <a:p>
            <a:r>
              <a:rPr lang="en-US" sz="1600" dirty="0"/>
              <a:t>Private Pay</a:t>
            </a:r>
          </a:p>
          <a:p>
            <a:r>
              <a:rPr lang="en-US" sz="1600" dirty="0"/>
              <a:t>CDDO State Aid</a:t>
            </a:r>
          </a:p>
          <a:p>
            <a:r>
              <a:rPr lang="en-US" sz="1600" dirty="0"/>
              <a:t>CML</a:t>
            </a:r>
          </a:p>
          <a:p>
            <a:r>
              <a:rPr lang="en-US" sz="1600" dirty="0"/>
              <a:t>DCF Childcare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70F8B-3ADC-47EA-A4CA-BAE32B03A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1B46-490E-45DE-B497-8DC1F344A7DF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1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MCO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900" dirty="0"/>
              <a:t>For a person assigned to a MCO, outreach by the TCM to the MCOs for the MCO review of resources exhausted by a MCO </a:t>
            </a:r>
            <a:r>
              <a:rPr lang="en-US" sz="2900" b="1" dirty="0"/>
              <a:t>is required </a:t>
            </a:r>
            <a:r>
              <a:rPr lang="en-US" sz="2900" dirty="0"/>
              <a:t>before any crisis request submission to KDADS. In the event that the person doesn’t have a TCM, outreach needs to be made by the CDDO. </a:t>
            </a:r>
          </a:p>
          <a:p>
            <a:r>
              <a:rPr lang="en-US" sz="2200" dirty="0"/>
              <a:t>Email Subject IDD Crisis Request:</a:t>
            </a:r>
          </a:p>
          <a:p>
            <a:pPr lvl="1"/>
            <a:r>
              <a:rPr lang="en-US" sz="2200" dirty="0"/>
              <a:t>UHC: </a:t>
            </a:r>
            <a:r>
              <a:rPr lang="en-US" sz="2200" dirty="0">
                <a:hlinkClick r:id="rId2"/>
              </a:rPr>
              <a:t>uhcksltss@uhc.com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Sunflower: </a:t>
            </a:r>
            <a:r>
              <a:rPr lang="en-US" sz="2200" u="sng" dirty="0">
                <a:hlinkClick r:id="rId3"/>
              </a:rPr>
              <a:t>ltss@sunflowerhealthplan.com</a:t>
            </a:r>
            <a:r>
              <a:rPr lang="en-US" sz="2200" dirty="0"/>
              <a:t> and </a:t>
            </a:r>
            <a:r>
              <a:rPr lang="en-US" sz="2200" u="sng" dirty="0">
                <a:hlinkClick r:id="rId4"/>
              </a:rPr>
              <a:t>KSLifeshare@sunflowerhealthplan.com </a:t>
            </a:r>
            <a:endParaRPr lang="en-US" sz="2200" u="sng" dirty="0"/>
          </a:p>
          <a:p>
            <a:pPr lvl="1"/>
            <a:r>
              <a:rPr lang="en-US" sz="2200" dirty="0"/>
              <a:t>Aetna: </a:t>
            </a:r>
            <a:r>
              <a:rPr lang="en-US" sz="2200" u="sng" dirty="0">
                <a:hlinkClick r:id="rId5"/>
              </a:rPr>
              <a:t>aetnabetterhealthKSHCBS_LTSS@aetna.com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1B46-490E-45DE-B497-8DC1F344A7DF}" type="datetime4">
              <a:rPr lang="en-US" smtClean="0"/>
              <a:t>October 29,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2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KDADS_PowerPoint_Template</Template>
  <TotalTime>2084</TotalTime>
  <Words>1189</Words>
  <Application>Microsoft Office PowerPoint</Application>
  <PresentationFormat>On-screen Show (4:3)</PresentationFormat>
  <Paragraphs>127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KDADS IDD Crisis-Exception Training</vt:lpstr>
      <vt:lpstr>Agenda</vt:lpstr>
      <vt:lpstr>Purpose</vt:lpstr>
      <vt:lpstr>Review of Current Process</vt:lpstr>
      <vt:lpstr>Policy E2016-119</vt:lpstr>
      <vt:lpstr>Policy E2016-119</vt:lpstr>
      <vt:lpstr>Policy E2016-119</vt:lpstr>
      <vt:lpstr>Exhausting Community Resources: Examples</vt:lpstr>
      <vt:lpstr>MCO Recommendations</vt:lpstr>
      <vt:lpstr>Policy E2016-119</vt:lpstr>
      <vt:lpstr>Transitions to the IDD Waiver</vt:lpstr>
      <vt:lpstr>Transition Process Waiver to Waiver</vt:lpstr>
      <vt:lpstr>Working AS a Team for the person:   TCM/MCO communication pre crisis-exception request: The earlier that the TCM can start communication with the MCO on the case and situation is VITAL. TCM should not be contacting the MCO right before submitting a request to the CDDO, but should be working with the MCO on the needs of the person on a regular basis.  sharing of resources exhausted: mco educating tcm/cddo on resources available   Discussion: concerns that the MCOs, the TCMs and the Cddos have for this part of the process  discussion: request must clearly show how person is truly in crisis:  crisis definition Documentation WaitList (9 year) Resources </vt:lpstr>
      <vt:lpstr>Questions?</vt:lpstr>
      <vt:lpstr>Process Improvement Ideas?</vt:lpstr>
      <vt:lpstr>Thank you for your participation and input. </vt:lpstr>
    </vt:vector>
  </TitlesOfParts>
  <Company>State of Kansas - 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KDADS IDD Crisis-Exception Training</dc:title>
  <dc:creator>Paula Morgan [KDADS]</dc:creator>
  <cp:lastModifiedBy>Paula Morgan [KDADS]</cp:lastModifiedBy>
  <cp:revision>73</cp:revision>
  <dcterms:created xsi:type="dcterms:W3CDTF">2017-10-10T14:23:33Z</dcterms:created>
  <dcterms:modified xsi:type="dcterms:W3CDTF">2020-10-29T17:17:39Z</dcterms:modified>
  <cp:contentStatus/>
</cp:coreProperties>
</file>